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81" r:id="rId10"/>
    <p:sldId id="273" r:id="rId11"/>
    <p:sldId id="274" r:id="rId12"/>
    <p:sldId id="275" r:id="rId13"/>
    <p:sldId id="276" r:id="rId14"/>
    <p:sldId id="277" r:id="rId15"/>
    <p:sldId id="278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Nomenclature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1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Nomenclature: Type III(Pg2)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5072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Type III Compounds:</a:t>
            </a:r>
          </a:p>
          <a:p>
            <a:r>
              <a:rPr lang="en-US" dirty="0" smtClean="0"/>
              <a:t>These compounds are made up of nonmetals and/or metalloids.</a:t>
            </a:r>
          </a:p>
          <a:p>
            <a:r>
              <a:rPr lang="en-US" dirty="0" smtClean="0"/>
              <a:t>They are covalent compounds</a:t>
            </a:r>
          </a:p>
          <a:p>
            <a:r>
              <a:rPr lang="en-US" dirty="0" smtClean="0"/>
              <a:t>Name </a:t>
            </a:r>
            <a:r>
              <a:rPr lang="en-US" dirty="0"/>
              <a:t>them as you see them (with </a:t>
            </a:r>
            <a:r>
              <a:rPr lang="en-US" dirty="0" err="1" smtClean="0"/>
              <a:t>greek</a:t>
            </a:r>
            <a:r>
              <a:rPr lang="en-US" dirty="0" smtClean="0"/>
              <a:t> prefixes</a:t>
            </a:r>
            <a:r>
              <a:rPr lang="en-US" dirty="0" smtClean="0">
                <a:sym typeface="Wingdings"/>
              </a:rPr>
              <a:t>)</a:t>
            </a:r>
            <a:endParaRPr lang="en-US" dirty="0"/>
          </a:p>
          <a:p>
            <a:pPr lvl="1"/>
            <a:r>
              <a:rPr lang="en-US" dirty="0" smtClean="0"/>
              <a:t>Binary: </a:t>
            </a:r>
            <a:r>
              <a:rPr lang="en-US" baseline="30000" dirty="0" smtClean="0"/>
              <a:t> *</a:t>
            </a:r>
            <a:r>
              <a:rPr lang="en-US" dirty="0" smtClean="0"/>
              <a:t>(</a:t>
            </a:r>
            <a:r>
              <a:rPr lang="en-US" i="1" dirty="0" smtClean="0"/>
              <a:t>prefix</a:t>
            </a:r>
            <a:r>
              <a:rPr lang="en-US" dirty="0" smtClean="0"/>
              <a:t>) first </a:t>
            </a:r>
            <a:r>
              <a:rPr lang="en-US" dirty="0"/>
              <a:t>+ (</a:t>
            </a:r>
            <a:r>
              <a:rPr lang="en-US" i="1" dirty="0"/>
              <a:t>prefix</a:t>
            </a:r>
            <a:r>
              <a:rPr lang="en-US" dirty="0"/>
              <a:t>) </a:t>
            </a:r>
            <a:r>
              <a:rPr lang="en-US" dirty="0" smtClean="0"/>
              <a:t>second </a:t>
            </a:r>
            <a:r>
              <a:rPr lang="en-US" dirty="0"/>
              <a:t>+ –</a:t>
            </a:r>
            <a:r>
              <a:rPr lang="en-US" dirty="0" smtClean="0"/>
              <a:t>ide</a:t>
            </a:r>
          </a:p>
          <a:p>
            <a:pPr lvl="2"/>
            <a:r>
              <a:rPr lang="en-US" dirty="0" smtClean="0"/>
              <a:t>*mono is never used for the first element.</a:t>
            </a:r>
          </a:p>
          <a:p>
            <a:pPr lvl="2"/>
            <a:r>
              <a:rPr lang="en-US" dirty="0" smtClean="0"/>
              <a:t>If the second element is oxygen, the </a:t>
            </a:r>
            <a:r>
              <a:rPr lang="en-US" i="1" dirty="0" smtClean="0"/>
              <a:t>o</a:t>
            </a:r>
            <a:r>
              <a:rPr lang="en-US" dirty="0" smtClean="0"/>
              <a:t>- or </a:t>
            </a:r>
            <a:r>
              <a:rPr lang="en-US" i="1" dirty="0" smtClean="0"/>
              <a:t>a</a:t>
            </a:r>
            <a:r>
              <a:rPr lang="en-US" dirty="0" smtClean="0"/>
              <a:t>- of the prefix is dropped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299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III: Greek Prefixes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Wingdings" charset="2"/>
              <a:buAutoNum type="arabicPlain"/>
            </a:pPr>
            <a:r>
              <a:rPr lang="en-US" sz="3200" dirty="0" smtClean="0"/>
              <a:t>: Mono– </a:t>
            </a:r>
          </a:p>
          <a:p>
            <a:pPr marL="457200" indent="-457200">
              <a:buFont typeface="Wingdings" charset="2"/>
              <a:buAutoNum type="arabicPlain"/>
            </a:pPr>
            <a:r>
              <a:rPr lang="en-US" sz="3200" dirty="0" smtClean="0"/>
              <a:t>: Di– </a:t>
            </a:r>
            <a:endParaRPr lang="en-US" sz="3200" dirty="0"/>
          </a:p>
          <a:p>
            <a:pPr marL="457200" indent="-457200">
              <a:buFont typeface="Wingdings" charset="2"/>
              <a:buAutoNum type="arabicPlain"/>
            </a:pPr>
            <a:r>
              <a:rPr lang="en-US" sz="3200" dirty="0" smtClean="0"/>
              <a:t>: Tri– </a:t>
            </a:r>
            <a:endParaRPr lang="en-US" sz="3200" dirty="0"/>
          </a:p>
          <a:p>
            <a:pPr marL="457200" indent="-457200">
              <a:buFont typeface="Wingdings" charset="2"/>
              <a:buAutoNum type="arabicPlain"/>
            </a:pPr>
            <a:r>
              <a:rPr lang="en-US" sz="3200" dirty="0" smtClean="0"/>
              <a:t>: Tetra– </a:t>
            </a:r>
            <a:endParaRPr lang="en-US" sz="3200" dirty="0"/>
          </a:p>
          <a:p>
            <a:pPr marL="457200" indent="-457200">
              <a:buFont typeface="Wingdings" charset="2"/>
              <a:buAutoNum type="arabicPlain"/>
            </a:pPr>
            <a:r>
              <a:rPr lang="en-US" sz="3200" dirty="0" smtClean="0"/>
              <a:t>: </a:t>
            </a:r>
            <a:r>
              <a:rPr lang="en-US" sz="3200" dirty="0" err="1" smtClean="0"/>
              <a:t>Penta</a:t>
            </a:r>
            <a:r>
              <a:rPr lang="en-US" sz="3200" dirty="0" smtClean="0"/>
              <a:t>–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charset="2"/>
              <a:buAutoNum type="arabicPlain" startAt="6"/>
            </a:pPr>
            <a:r>
              <a:rPr lang="en-US" sz="3200" dirty="0" smtClean="0"/>
              <a:t>: </a:t>
            </a:r>
            <a:r>
              <a:rPr lang="en-US" sz="3200" dirty="0" err="1" smtClean="0"/>
              <a:t>Hexa</a:t>
            </a:r>
            <a:r>
              <a:rPr lang="en-US" sz="3200" dirty="0" smtClean="0"/>
              <a:t>– </a:t>
            </a:r>
            <a:endParaRPr lang="en-US" sz="3200" dirty="0"/>
          </a:p>
          <a:p>
            <a:pPr marL="457200" indent="-457200">
              <a:buFont typeface="Wingdings" charset="2"/>
              <a:buAutoNum type="arabicPlain" startAt="6"/>
            </a:pPr>
            <a:r>
              <a:rPr lang="en-US" sz="3200" dirty="0" smtClean="0"/>
              <a:t>: </a:t>
            </a:r>
            <a:r>
              <a:rPr lang="en-US" sz="3200" dirty="0" err="1" smtClean="0"/>
              <a:t>Hepta</a:t>
            </a:r>
            <a:r>
              <a:rPr lang="en-US" sz="3200" dirty="0" smtClean="0"/>
              <a:t>– </a:t>
            </a:r>
            <a:endParaRPr lang="en-US" sz="3200" dirty="0"/>
          </a:p>
          <a:p>
            <a:pPr marL="457200" indent="-457200">
              <a:buFont typeface="Wingdings" charset="2"/>
              <a:buAutoNum type="arabicPlain" startAt="6"/>
            </a:pPr>
            <a:r>
              <a:rPr lang="en-US" sz="3200" dirty="0" smtClean="0"/>
              <a:t>: </a:t>
            </a:r>
            <a:r>
              <a:rPr lang="en-US" sz="3200" dirty="0" err="1" smtClean="0"/>
              <a:t>Octa</a:t>
            </a:r>
            <a:r>
              <a:rPr lang="en-US" sz="3200" dirty="0" smtClean="0"/>
              <a:t>– </a:t>
            </a:r>
            <a:endParaRPr lang="en-US" sz="3200" dirty="0"/>
          </a:p>
          <a:p>
            <a:pPr marL="457200" indent="-457200">
              <a:buFont typeface="Wingdings" charset="2"/>
              <a:buAutoNum type="arabicPlain" startAt="6"/>
            </a:pPr>
            <a:r>
              <a:rPr lang="en-US" sz="3200" dirty="0" smtClean="0"/>
              <a:t>: Nona– </a:t>
            </a:r>
            <a:endParaRPr lang="en-US" sz="3200" dirty="0"/>
          </a:p>
          <a:p>
            <a:pPr marL="457200" indent="-457200">
              <a:buFont typeface="Wingdings" charset="2"/>
              <a:buAutoNum type="arabicPlain" startAt="6"/>
            </a:pPr>
            <a:r>
              <a:rPr lang="en-US" sz="3200" dirty="0" smtClean="0"/>
              <a:t>: </a:t>
            </a:r>
            <a:r>
              <a:rPr lang="en-US" sz="3200" dirty="0" err="1" smtClean="0"/>
              <a:t>Deca</a:t>
            </a:r>
            <a:r>
              <a:rPr lang="en-US" sz="3200" dirty="0" smtClean="0"/>
              <a:t>– 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261867" y="5439637"/>
            <a:ext cx="6618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Note: H</a:t>
            </a:r>
            <a:r>
              <a:rPr lang="en-US" sz="2800" baseline="-25000" dirty="0"/>
              <a:t>2</a:t>
            </a:r>
            <a:r>
              <a:rPr lang="en-US" sz="2800" dirty="0"/>
              <a:t>O is water &amp; NH</a:t>
            </a:r>
            <a:r>
              <a:rPr lang="en-US" sz="2800" baseline="-25000" dirty="0"/>
              <a:t>3</a:t>
            </a:r>
            <a:r>
              <a:rPr lang="en-US" sz="2800" dirty="0"/>
              <a:t> is ammonia</a:t>
            </a:r>
          </a:p>
        </p:txBody>
      </p:sp>
    </p:spTree>
    <p:extLst>
      <p:ext uri="{BB962C8B-B14F-4D97-AF65-F5344CB8AC3E}">
        <p14:creationId xmlns:p14="http://schemas.microsoft.com/office/powerpoint/2010/main" val="4213150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r>
              <a:rPr lang="en-US" dirty="0"/>
              <a:t>Nomenclature: </a:t>
            </a:r>
            <a:r>
              <a:rPr lang="en-US" dirty="0" smtClean="0">
                <a:latin typeface="Calibri" charset="0"/>
              </a:rPr>
              <a:t>Acids </a:t>
            </a:r>
            <a:r>
              <a:rPr lang="en-US" smtClean="0">
                <a:latin typeface="Calibri" charset="0"/>
              </a:rPr>
              <a:t>(Pg2)</a:t>
            </a:r>
            <a:endParaRPr lang="en-US">
              <a:latin typeface="Calibri" charset="0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/>
        <p:txBody>
          <a:bodyPr rIns="132080"/>
          <a:lstStyle/>
          <a:p>
            <a:pPr eaLnBrk="1" hangingPunct="1"/>
            <a:r>
              <a:rPr lang="en-US" dirty="0">
                <a:latin typeface="Calibri" charset="0"/>
              </a:rPr>
              <a:t>Definition: A substance that produces   H</a:t>
            </a:r>
            <a:r>
              <a:rPr lang="en-US" baseline="32000" dirty="0">
                <a:latin typeface="Calibri" charset="0"/>
              </a:rPr>
              <a:t>+</a:t>
            </a:r>
            <a:r>
              <a:rPr lang="en-US" dirty="0">
                <a:latin typeface="Calibri" charset="0"/>
              </a:rPr>
              <a:t> ions in solution. </a:t>
            </a:r>
          </a:p>
          <a:p>
            <a:pPr eaLnBrk="1" hangingPunct="1"/>
            <a:r>
              <a:rPr lang="en-US" dirty="0">
                <a:latin typeface="Calibri" charset="0"/>
              </a:rPr>
              <a:t>H</a:t>
            </a:r>
            <a:r>
              <a:rPr lang="en-US" baseline="32000" dirty="0">
                <a:latin typeface="Calibri" charset="0"/>
              </a:rPr>
              <a:t>+ </a:t>
            </a:r>
            <a:r>
              <a:rPr lang="en-US" dirty="0">
                <a:latin typeface="Calibri" charset="0"/>
              </a:rPr>
              <a:t>is </a:t>
            </a:r>
            <a:r>
              <a:rPr lang="en-US" dirty="0" smtClean="0">
                <a:latin typeface="Calibri" charset="0"/>
              </a:rPr>
              <a:t>the </a:t>
            </a:r>
            <a:r>
              <a:rPr lang="en-US" dirty="0" err="1">
                <a:latin typeface="Calibri" charset="0"/>
              </a:rPr>
              <a:t>cation</a:t>
            </a:r>
            <a:r>
              <a:rPr lang="en-US" dirty="0">
                <a:latin typeface="Calibri" charset="0"/>
              </a:rPr>
              <a:t> part of the compound</a:t>
            </a:r>
            <a:r>
              <a:rPr lang="en-US" dirty="0" smtClean="0">
                <a:latin typeface="Calibri" charset="0"/>
              </a:rPr>
              <a:t>.</a:t>
            </a:r>
          </a:p>
          <a:p>
            <a:pPr eaLnBrk="1" hangingPunct="1"/>
            <a:r>
              <a:rPr lang="en-US" dirty="0" smtClean="0">
                <a:latin typeface="Calibri" charset="0"/>
              </a:rPr>
              <a:t>Refer to Page 15</a:t>
            </a:r>
            <a:endParaRPr lang="en-US" dirty="0" smtClean="0">
              <a:latin typeface="Calibri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4857A-4E67-054F-83ED-48093E793C45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62468" name="Text Box 3"/>
          <p:cNvSpPr txBox="1">
            <a:spLocks noChangeArrowheads="1"/>
          </p:cNvSpPr>
          <p:nvPr/>
        </p:nvSpPr>
        <p:spPr bwMode="auto">
          <a:xfrm>
            <a:off x="7348538" y="6248400"/>
            <a:ext cx="312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9pPr>
          </a:lstStyle>
          <a:p>
            <a:pPr algn="ctr" eaLnBrk="1" hangingPunct="1"/>
            <a:fld id="{B8AD1E81-B524-7045-9DCD-99BC5F7FA753}" type="slidenum">
              <a:rPr lang="en-US" sz="14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pPr algn="ctr" eaLnBrk="1" hangingPunct="1"/>
              <a:t>12</a:t>
            </a:fld>
            <a:endParaRPr lang="en-US" sz="140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16324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73100"/>
          </a:xfrm>
        </p:spPr>
        <p:txBody>
          <a:bodyPr rIns="132080"/>
          <a:lstStyle/>
          <a:p>
            <a:pPr eaLnBrk="1" hangingPunct="1"/>
            <a:r>
              <a:rPr lang="en-US" sz="3200">
                <a:latin typeface="Calibri" charset="0"/>
              </a:rPr>
              <a:t>Types Of Acids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813800" cy="5562600"/>
          </a:xfrm>
        </p:spPr>
        <p:txBody>
          <a:bodyPr rIns="132080"/>
          <a:lstStyle/>
          <a:p>
            <a:pPr eaLnBrk="1" hangingPunct="1"/>
            <a:endParaRPr lang="en-US" dirty="0">
              <a:latin typeface="Calibri" charset="0"/>
            </a:endParaRPr>
          </a:p>
          <a:p>
            <a:pPr eaLnBrk="1" hangingPunct="1"/>
            <a:endParaRPr lang="en-US" dirty="0">
              <a:latin typeface="Calibri" charset="0"/>
            </a:endParaRPr>
          </a:p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97906" y="5629120"/>
            <a:ext cx="990600" cy="365125"/>
          </a:xfrm>
        </p:spPr>
        <p:txBody>
          <a:bodyPr/>
          <a:lstStyle/>
          <a:p>
            <a:pPr>
              <a:defRPr/>
            </a:pPr>
            <a:fld id="{90CA7E1B-DE9D-8546-A8C9-D2D3BC82FC5F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63492" name="Text Box 3"/>
          <p:cNvSpPr txBox="1">
            <a:spLocks noChangeArrowheads="1"/>
          </p:cNvSpPr>
          <p:nvPr/>
        </p:nvSpPr>
        <p:spPr bwMode="auto">
          <a:xfrm>
            <a:off x="7348538" y="5601852"/>
            <a:ext cx="312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9pPr>
          </a:lstStyle>
          <a:p>
            <a:pPr algn="ctr" eaLnBrk="1" hangingPunct="1"/>
            <a:fld id="{14155F5D-830F-4E4C-9C45-B61C70C78306}" type="slidenum">
              <a:rPr lang="en-US" sz="14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pPr algn="ctr" eaLnBrk="1" hangingPunct="1"/>
              <a:t>13</a:t>
            </a:fld>
            <a:endParaRPr lang="en-US" sz="140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angle 5"/>
          <p:cNvSpPr>
            <a:spLocks/>
          </p:cNvSpPr>
          <p:nvPr/>
        </p:nvSpPr>
        <p:spPr bwMode="auto">
          <a:xfrm>
            <a:off x="558800" y="1447800"/>
            <a:ext cx="24511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u="sng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Hydracid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(non-oxyacid)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Example: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HCl</a:t>
            </a:r>
            <a:endParaRPr lang="en-US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5062" name="Rectangle 6"/>
          <p:cNvSpPr>
            <a:spLocks/>
          </p:cNvSpPr>
          <p:nvPr/>
        </p:nvSpPr>
        <p:spPr bwMode="auto">
          <a:xfrm>
            <a:off x="4673600" y="1562100"/>
            <a:ext cx="26289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u="sng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Oxyacid</a:t>
            </a:r>
          </a:p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Example: HNO</a:t>
            </a:r>
            <a:r>
              <a:rPr lang="en-US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</a:p>
          <a:p>
            <a:pPr marL="39688"/>
            <a:endParaRPr lang="en-US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5063" name="Rectangle 7"/>
          <p:cNvSpPr>
            <a:spLocks/>
          </p:cNvSpPr>
          <p:nvPr/>
        </p:nvSpPr>
        <p:spPr bwMode="auto">
          <a:xfrm>
            <a:off x="101600" y="2414152"/>
            <a:ext cx="37973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buSzPct val="125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Does not contain oxygen</a:t>
            </a:r>
          </a:p>
        </p:txBody>
      </p:sp>
      <p:sp>
        <p:nvSpPr>
          <p:cNvPr id="45064" name="Rectangle 8"/>
          <p:cNvSpPr>
            <a:spLocks/>
          </p:cNvSpPr>
          <p:nvPr/>
        </p:nvSpPr>
        <p:spPr bwMode="auto">
          <a:xfrm>
            <a:off x="4610100" y="2414152"/>
            <a:ext cx="3251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buSzPct val="125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contain oxygen</a:t>
            </a:r>
          </a:p>
        </p:txBody>
      </p:sp>
      <p:sp>
        <p:nvSpPr>
          <p:cNvPr id="45065" name="Rectangle 9"/>
          <p:cNvSpPr>
            <a:spLocks/>
          </p:cNvSpPr>
          <p:nvPr/>
        </p:nvSpPr>
        <p:spPr bwMode="auto">
          <a:xfrm>
            <a:off x="127000" y="2985652"/>
            <a:ext cx="37592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buSzPct val="125000"/>
              <a:buFont typeface="Arial" charset="0"/>
              <a:buChar char="•"/>
            </a:pP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Made up of Hydrogen (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cation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 and monoatomic ion (anion) or polyatomic ion which does not contain oxygen </a:t>
            </a:r>
          </a:p>
        </p:txBody>
      </p:sp>
      <p:sp>
        <p:nvSpPr>
          <p:cNvPr id="45066" name="Rectangle 10"/>
          <p:cNvSpPr>
            <a:spLocks/>
          </p:cNvSpPr>
          <p:nvPr/>
        </p:nvSpPr>
        <p:spPr bwMode="auto">
          <a:xfrm>
            <a:off x="4610100" y="3049152"/>
            <a:ext cx="44196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buSzPct val="125000"/>
              <a:buFont typeface="Arial" charset="0"/>
              <a:buChar char="•"/>
            </a:pP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Made up of Hydrogen (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cation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 and polyatomic ion (anion</a:t>
            </a:r>
            <a:r>
              <a:rPr lang="en-US" dirty="0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 which 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contains oxygen</a:t>
            </a:r>
          </a:p>
        </p:txBody>
      </p:sp>
      <p:sp>
        <p:nvSpPr>
          <p:cNvPr id="45067" name="Rectangle 11"/>
          <p:cNvSpPr>
            <a:spLocks/>
          </p:cNvSpPr>
          <p:nvPr/>
        </p:nvSpPr>
        <p:spPr bwMode="auto">
          <a:xfrm>
            <a:off x="254000" y="4274702"/>
            <a:ext cx="36449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Example: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HCl</a:t>
            </a:r>
            <a:endParaRPr lang="en-US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aseline="3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is the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cation</a:t>
            </a:r>
            <a:endParaRPr lang="en-US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39688"/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Cl</a:t>
            </a:r>
            <a:r>
              <a:rPr lang="en-US" baseline="3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is the </a:t>
            </a:r>
            <a:r>
              <a:rPr lang="en-US" dirty="0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anion</a:t>
            </a:r>
          </a:p>
          <a:p>
            <a:pPr marL="39688"/>
            <a:endParaRPr lang="en-US" dirty="0">
              <a:ea typeface="ＭＳ Ｐゴシック" charset="0"/>
              <a:cs typeface="ＭＳ Ｐゴシック" charset="0"/>
            </a:endParaRPr>
          </a:p>
          <a:p>
            <a:pPr marL="39688"/>
            <a:r>
              <a:rPr lang="en-US" dirty="0" smtClean="0">
                <a:latin typeface="Calibri" charset="0"/>
              </a:rPr>
              <a:t>-The </a:t>
            </a:r>
            <a:r>
              <a:rPr lang="en-US" dirty="0">
                <a:latin typeface="Calibri" charset="0"/>
              </a:rPr>
              <a:t>acid is named with a prefix </a:t>
            </a:r>
            <a:r>
              <a:rPr lang="en-US" i="1" dirty="0">
                <a:latin typeface="Calibri" charset="0"/>
              </a:rPr>
              <a:t>hydro </a:t>
            </a:r>
            <a:r>
              <a:rPr lang="en-US" dirty="0">
                <a:latin typeface="Calibri" charset="0"/>
              </a:rPr>
              <a:t>and the suffix</a:t>
            </a:r>
            <a:r>
              <a:rPr lang="en-US" i="1" dirty="0">
                <a:latin typeface="Calibri" charset="0"/>
              </a:rPr>
              <a:t> </a:t>
            </a:r>
            <a:r>
              <a:rPr lang="en-US" i="1" dirty="0" smtClean="0">
                <a:latin typeface="Calibri" charset="0"/>
              </a:rPr>
              <a:t>–</a:t>
            </a:r>
            <a:r>
              <a:rPr lang="en-US" i="1" dirty="0" err="1" smtClean="0">
                <a:latin typeface="Calibri" charset="0"/>
              </a:rPr>
              <a:t>ic</a:t>
            </a:r>
            <a:endParaRPr lang="en-US" i="1" dirty="0" smtClean="0">
              <a:latin typeface="Calibri" charset="0"/>
            </a:endParaRPr>
          </a:p>
          <a:p>
            <a:pPr marL="325438" indent="-285750">
              <a:buFontTx/>
              <a:buChar char="-"/>
            </a:pPr>
            <a:endParaRPr lang="en-US" dirty="0" smtClean="0">
              <a:latin typeface="Calibri" charset="0"/>
            </a:endParaRPr>
          </a:p>
          <a:p>
            <a:pPr marL="325438" indent="-285750">
              <a:buFontTx/>
              <a:buChar char="-"/>
            </a:pPr>
            <a:r>
              <a:rPr lang="en-US" dirty="0" smtClean="0">
                <a:latin typeface="Calibri" charset="0"/>
              </a:rPr>
              <a:t>Example above: </a:t>
            </a:r>
            <a:r>
              <a:rPr lang="en-US" i="1" dirty="0" smtClean="0">
                <a:latin typeface="Calibri" charset="0"/>
              </a:rPr>
              <a:t>hydro</a:t>
            </a:r>
            <a:r>
              <a:rPr lang="en-US" dirty="0" smtClean="0">
                <a:latin typeface="Calibri" charset="0"/>
              </a:rPr>
              <a:t>chlor</a:t>
            </a:r>
            <a:r>
              <a:rPr lang="en-US" i="1" dirty="0" smtClean="0">
                <a:latin typeface="Calibri" charset="0"/>
              </a:rPr>
              <a:t>ic</a:t>
            </a:r>
            <a:r>
              <a:rPr lang="en-US" dirty="0" smtClean="0">
                <a:latin typeface="Calibri" charset="0"/>
              </a:rPr>
              <a:t> acid</a:t>
            </a:r>
            <a:endParaRPr lang="en-US" dirty="0">
              <a:latin typeface="Calibri" charset="0"/>
            </a:endParaRPr>
          </a:p>
          <a:p>
            <a:pPr marL="39688"/>
            <a:endParaRPr lang="en-US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5068" name="Rectangle 12"/>
          <p:cNvSpPr>
            <a:spLocks/>
          </p:cNvSpPr>
          <p:nvPr/>
        </p:nvSpPr>
        <p:spPr bwMode="auto">
          <a:xfrm>
            <a:off x="4775200" y="4074387"/>
            <a:ext cx="4113306" cy="2460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Example: HNO</a:t>
            </a:r>
            <a:r>
              <a:rPr lang="en-US" baseline="-6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aseline="3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is the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cation</a:t>
            </a:r>
            <a:endParaRPr lang="en-US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39688"/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(NO</a:t>
            </a:r>
            <a:r>
              <a:rPr lang="en-US" baseline="-6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</a:t>
            </a:r>
            <a:r>
              <a:rPr lang="en-US" baseline="3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 is the </a:t>
            </a:r>
            <a:r>
              <a:rPr lang="en-US" dirty="0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anion</a:t>
            </a:r>
          </a:p>
          <a:p>
            <a:pPr marL="39688"/>
            <a:endParaRPr lang="en-US" dirty="0"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Calibri" charset="0"/>
              </a:rPr>
              <a:t>-If </a:t>
            </a:r>
            <a:r>
              <a:rPr lang="en-US" dirty="0">
                <a:latin typeface="Calibri" charset="0"/>
              </a:rPr>
              <a:t>the anion suffix is </a:t>
            </a:r>
            <a:r>
              <a:rPr lang="en-US" i="1" dirty="0">
                <a:solidFill>
                  <a:srgbClr val="B00608"/>
                </a:solidFill>
                <a:latin typeface="Calibri" charset="0"/>
              </a:rPr>
              <a:t>-ate</a:t>
            </a:r>
            <a:r>
              <a:rPr lang="en-US" dirty="0">
                <a:latin typeface="Calibri" charset="0"/>
              </a:rPr>
              <a:t>, acid suffix is </a:t>
            </a:r>
            <a:r>
              <a:rPr lang="en-US" i="1" dirty="0" smtClean="0">
                <a:solidFill>
                  <a:srgbClr val="B80923"/>
                </a:solidFill>
                <a:latin typeface="Calibri" charset="0"/>
              </a:rPr>
              <a:t>–</a:t>
            </a:r>
            <a:r>
              <a:rPr lang="en-US" i="1" dirty="0" err="1" smtClean="0">
                <a:solidFill>
                  <a:srgbClr val="B80923"/>
                </a:solidFill>
                <a:latin typeface="Calibri" charset="0"/>
              </a:rPr>
              <a:t>ic</a:t>
            </a:r>
            <a:endParaRPr lang="en-US" i="1" dirty="0">
              <a:latin typeface="Calibri" charset="0"/>
            </a:endParaRPr>
          </a:p>
          <a:p>
            <a:pPr marL="39688"/>
            <a:r>
              <a:rPr lang="en-US" dirty="0">
                <a:latin typeface="Calibri" charset="0"/>
              </a:rPr>
              <a:t>-</a:t>
            </a:r>
            <a:r>
              <a:rPr lang="en-US" dirty="0" smtClean="0">
                <a:latin typeface="Calibri" charset="0"/>
              </a:rPr>
              <a:t>If </a:t>
            </a:r>
            <a:r>
              <a:rPr lang="en-US" dirty="0">
                <a:latin typeface="Calibri" charset="0"/>
              </a:rPr>
              <a:t>the anion suffix is </a:t>
            </a:r>
            <a:r>
              <a:rPr lang="en-US" i="1" dirty="0">
                <a:solidFill>
                  <a:srgbClr val="B2000E"/>
                </a:solidFill>
                <a:latin typeface="Calibri" charset="0"/>
              </a:rPr>
              <a:t>-</a:t>
            </a:r>
            <a:r>
              <a:rPr lang="en-US" i="1" dirty="0" err="1">
                <a:solidFill>
                  <a:srgbClr val="B2000E"/>
                </a:solidFill>
                <a:latin typeface="Calibri" charset="0"/>
              </a:rPr>
              <a:t>ite</a:t>
            </a:r>
            <a:r>
              <a:rPr lang="en-US" dirty="0">
                <a:latin typeface="Calibri" charset="0"/>
              </a:rPr>
              <a:t>, acid suffix is </a:t>
            </a:r>
            <a:r>
              <a:rPr lang="en-US" dirty="0">
                <a:solidFill>
                  <a:srgbClr val="B00217"/>
                </a:solidFill>
                <a:latin typeface="Calibri" charset="0"/>
              </a:rPr>
              <a:t>-</a:t>
            </a:r>
            <a:r>
              <a:rPr lang="en-US" i="1" dirty="0" err="1">
                <a:solidFill>
                  <a:srgbClr val="B00217"/>
                </a:solidFill>
                <a:latin typeface="Calibri" charset="0"/>
              </a:rPr>
              <a:t>ous</a:t>
            </a:r>
            <a:r>
              <a:rPr lang="en-US" dirty="0">
                <a:latin typeface="Calibri" charset="0"/>
              </a:rPr>
              <a:t> </a:t>
            </a:r>
            <a:endParaRPr lang="en-US" i="1" dirty="0">
              <a:latin typeface="Calibri" charset="0"/>
            </a:endParaRPr>
          </a:p>
          <a:p>
            <a:pPr marL="325438" indent="-285750">
              <a:buFontTx/>
              <a:buChar char="-"/>
            </a:pPr>
            <a:endParaRPr lang="en-US" dirty="0" smtClean="0">
              <a:latin typeface="Calibri" charset="0"/>
            </a:endParaRPr>
          </a:p>
          <a:p>
            <a:pPr marL="325438" indent="-285750">
              <a:buFontTx/>
              <a:buChar char="-"/>
            </a:pPr>
            <a:r>
              <a:rPr lang="en-US" dirty="0" smtClean="0">
                <a:latin typeface="Calibri" charset="0"/>
              </a:rPr>
              <a:t>Example above: nitr</a:t>
            </a:r>
            <a:r>
              <a:rPr lang="en-US" i="1" dirty="0" smtClean="0">
                <a:latin typeface="Calibri" charset="0"/>
              </a:rPr>
              <a:t>ic</a:t>
            </a:r>
            <a:r>
              <a:rPr lang="en-US" dirty="0" smtClean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acid</a:t>
            </a:r>
          </a:p>
          <a:p>
            <a:endParaRPr lang="en-US" dirty="0">
              <a:latin typeface="Calibri" charset="0"/>
            </a:endParaRPr>
          </a:p>
          <a:p>
            <a:pPr marL="39688"/>
            <a:endParaRPr lang="en-US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14846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5062" grpId="0" autoUpdateAnimBg="0"/>
      <p:bldP spid="45063" grpId="0" autoUpdateAnimBg="0"/>
      <p:bldP spid="45064" grpId="0" autoUpdateAnimBg="0"/>
      <p:bldP spid="45065" grpId="0" autoUpdateAnimBg="0"/>
      <p:bldP spid="45066" grpId="0" autoUpdateAnimBg="0"/>
      <p:bldP spid="45067" grpId="0" autoUpdateAnimBg="0"/>
      <p:bldP spid="4506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73100"/>
          </a:xfrm>
        </p:spPr>
        <p:txBody>
          <a:bodyPr rIns="132080"/>
          <a:lstStyle/>
          <a:p>
            <a:pPr eaLnBrk="1" hangingPunct="1"/>
            <a:r>
              <a:rPr lang="en-US" sz="3200">
                <a:latin typeface="Calibri" charset="0"/>
              </a:rPr>
              <a:t>Rules for Naming Acids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813800" cy="5562600"/>
          </a:xfrm>
        </p:spPr>
        <p:txBody>
          <a:bodyPr rIns="132080"/>
          <a:lstStyle/>
          <a:p>
            <a:pPr eaLnBrk="1" hangingPunct="1"/>
            <a:endParaRPr lang="en-US" dirty="0">
              <a:latin typeface="Calibri" charset="0"/>
            </a:endParaRPr>
          </a:p>
          <a:p>
            <a:pPr eaLnBrk="1" hangingPunct="1"/>
            <a:endParaRPr lang="en-US" dirty="0">
              <a:latin typeface="Calibri" charset="0"/>
            </a:endParaRPr>
          </a:p>
          <a:p>
            <a:pPr eaLnBrk="1" hangingPunct="1"/>
            <a:r>
              <a:rPr lang="en-US" dirty="0">
                <a:latin typeface="Calibri" charset="0"/>
              </a:rPr>
              <a:t>- The acid is named with a prefix </a:t>
            </a:r>
            <a:r>
              <a:rPr lang="en-US" i="1" dirty="0">
                <a:latin typeface="Calibri" charset="0"/>
              </a:rPr>
              <a:t>hydro </a:t>
            </a:r>
            <a:r>
              <a:rPr lang="en-US" dirty="0">
                <a:latin typeface="Calibri" charset="0"/>
              </a:rPr>
              <a:t>and the suffix</a:t>
            </a:r>
            <a:r>
              <a:rPr lang="en-US" i="1" dirty="0">
                <a:latin typeface="Calibri" charset="0"/>
              </a:rPr>
              <a:t> -</a:t>
            </a:r>
            <a:r>
              <a:rPr lang="en-US" i="1" dirty="0" err="1">
                <a:latin typeface="Calibri" charset="0"/>
              </a:rPr>
              <a:t>ic</a:t>
            </a:r>
            <a:endParaRPr lang="en-US" i="1" dirty="0">
              <a:latin typeface="Calibri" charset="0"/>
            </a:endParaRPr>
          </a:p>
          <a:p>
            <a:pPr eaLnBrk="1" hangingPunct="1"/>
            <a:endParaRPr lang="en-US" dirty="0">
              <a:latin typeface="Calibri" charset="0"/>
            </a:endParaRPr>
          </a:p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7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BC6BA1-5DFA-1445-99A6-BF5CEDE311F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64516" name="Text Box 3"/>
          <p:cNvSpPr txBox="1">
            <a:spLocks noChangeArrowheads="1"/>
          </p:cNvSpPr>
          <p:nvPr/>
        </p:nvSpPr>
        <p:spPr bwMode="auto">
          <a:xfrm>
            <a:off x="7348538" y="6248400"/>
            <a:ext cx="312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9pPr>
          </a:lstStyle>
          <a:p>
            <a:pPr algn="ctr" eaLnBrk="1" hangingPunct="1"/>
            <a:fld id="{735E0023-45F0-E04E-AA21-C2D200BBDE00}" type="slidenum">
              <a:rPr lang="en-US" sz="14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pPr algn="ctr" eaLnBrk="1" hangingPunct="1"/>
              <a:t>14</a:t>
            </a:fld>
            <a:endParaRPr lang="en-US" sz="140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angle 5"/>
          <p:cNvSpPr>
            <a:spLocks/>
          </p:cNvSpPr>
          <p:nvPr/>
        </p:nvSpPr>
        <p:spPr bwMode="auto">
          <a:xfrm>
            <a:off x="2971800" y="1574800"/>
            <a:ext cx="24511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u="sng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Hydracids</a:t>
            </a:r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</a:p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(non-oxyacids)</a:t>
            </a:r>
          </a:p>
        </p:txBody>
      </p:sp>
      <p:graphicFrame>
        <p:nvGraphicFramePr>
          <p:cNvPr id="46086" name="Group 6"/>
          <p:cNvGraphicFramePr>
            <a:graphicFrameLocks noGrp="1"/>
          </p:cNvGraphicFramePr>
          <p:nvPr/>
        </p:nvGraphicFramePr>
        <p:xfrm>
          <a:off x="127000" y="3467100"/>
          <a:ext cx="8775700" cy="2781300"/>
        </p:xfrm>
        <a:graphic>
          <a:graphicData uri="http://schemas.openxmlformats.org/drawingml/2006/table">
            <a:tbl>
              <a:tblPr/>
              <a:tblGrid>
                <a:gridCol w="2192338"/>
                <a:gridCol w="2193925"/>
                <a:gridCol w="2193925"/>
                <a:gridCol w="2195512"/>
              </a:tblGrid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Compound</a:t>
                      </a: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ions present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anion name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Acid name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43" name="Rectangle 63"/>
          <p:cNvSpPr>
            <a:spLocks/>
          </p:cNvSpPr>
          <p:nvPr/>
        </p:nvSpPr>
        <p:spPr bwMode="auto">
          <a:xfrm>
            <a:off x="381000" y="4241800"/>
            <a:ext cx="17145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HCl</a:t>
            </a:r>
          </a:p>
        </p:txBody>
      </p:sp>
      <p:sp>
        <p:nvSpPr>
          <p:cNvPr id="46144" name="Rectangle 64"/>
          <p:cNvSpPr>
            <a:spLocks/>
          </p:cNvSpPr>
          <p:nvPr/>
        </p:nvSpPr>
        <p:spPr bwMode="auto">
          <a:xfrm>
            <a:off x="2400300" y="4241800"/>
            <a:ext cx="19939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and Cl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</a:t>
            </a:r>
          </a:p>
        </p:txBody>
      </p:sp>
      <p:sp>
        <p:nvSpPr>
          <p:cNvPr id="46145" name="Rectangle 65"/>
          <p:cNvSpPr>
            <a:spLocks/>
          </p:cNvSpPr>
          <p:nvPr/>
        </p:nvSpPr>
        <p:spPr bwMode="auto">
          <a:xfrm>
            <a:off x="4699000" y="4241800"/>
            <a:ext cx="1854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chlor</a:t>
            </a:r>
            <a:r>
              <a:rPr lang="en-US" sz="1800" b="1" i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ide</a:t>
            </a:r>
          </a:p>
        </p:txBody>
      </p:sp>
      <p:sp>
        <p:nvSpPr>
          <p:cNvPr id="46146" name="Rectangle 66"/>
          <p:cNvSpPr>
            <a:spLocks/>
          </p:cNvSpPr>
          <p:nvPr/>
        </p:nvSpPr>
        <p:spPr bwMode="auto">
          <a:xfrm>
            <a:off x="6819900" y="4241800"/>
            <a:ext cx="1968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Hydrochloric acid</a:t>
            </a:r>
          </a:p>
        </p:txBody>
      </p:sp>
      <p:sp>
        <p:nvSpPr>
          <p:cNvPr id="46147" name="Rectangle 67"/>
          <p:cNvSpPr>
            <a:spLocks/>
          </p:cNvSpPr>
          <p:nvPr/>
        </p:nvSpPr>
        <p:spPr bwMode="auto">
          <a:xfrm>
            <a:off x="292100" y="4927600"/>
            <a:ext cx="1879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HCN</a:t>
            </a:r>
          </a:p>
        </p:txBody>
      </p:sp>
      <p:sp>
        <p:nvSpPr>
          <p:cNvPr id="46148" name="Rectangle 68"/>
          <p:cNvSpPr>
            <a:spLocks/>
          </p:cNvSpPr>
          <p:nvPr/>
        </p:nvSpPr>
        <p:spPr bwMode="auto">
          <a:xfrm>
            <a:off x="342900" y="5626100"/>
            <a:ext cx="1879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S</a:t>
            </a:r>
          </a:p>
        </p:txBody>
      </p:sp>
      <p:sp>
        <p:nvSpPr>
          <p:cNvPr id="46149" name="Rectangle 69"/>
          <p:cNvSpPr>
            <a:spLocks/>
          </p:cNvSpPr>
          <p:nvPr/>
        </p:nvSpPr>
        <p:spPr bwMode="auto">
          <a:xfrm>
            <a:off x="2552700" y="5626100"/>
            <a:ext cx="18415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and S 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2-</a:t>
            </a:r>
          </a:p>
        </p:txBody>
      </p:sp>
      <p:sp>
        <p:nvSpPr>
          <p:cNvPr id="46150" name="Rectangle 70"/>
          <p:cNvSpPr>
            <a:spLocks/>
          </p:cNvSpPr>
          <p:nvPr/>
        </p:nvSpPr>
        <p:spPr bwMode="auto">
          <a:xfrm>
            <a:off x="2476500" y="4927600"/>
            <a:ext cx="18923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and CN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</a:t>
            </a:r>
          </a:p>
        </p:txBody>
      </p:sp>
      <p:sp>
        <p:nvSpPr>
          <p:cNvPr id="46151" name="Rectangle 71"/>
          <p:cNvSpPr>
            <a:spLocks/>
          </p:cNvSpPr>
          <p:nvPr/>
        </p:nvSpPr>
        <p:spPr bwMode="auto">
          <a:xfrm>
            <a:off x="4686300" y="4927600"/>
            <a:ext cx="1854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cyanide</a:t>
            </a:r>
          </a:p>
        </p:txBody>
      </p:sp>
      <p:sp>
        <p:nvSpPr>
          <p:cNvPr id="46152" name="Rectangle 72"/>
          <p:cNvSpPr>
            <a:spLocks/>
          </p:cNvSpPr>
          <p:nvPr/>
        </p:nvSpPr>
        <p:spPr bwMode="auto">
          <a:xfrm>
            <a:off x="4775200" y="5626100"/>
            <a:ext cx="17907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sulfide</a:t>
            </a:r>
          </a:p>
        </p:txBody>
      </p:sp>
      <p:sp>
        <p:nvSpPr>
          <p:cNvPr id="46153" name="Rectangle 73"/>
          <p:cNvSpPr>
            <a:spLocks/>
          </p:cNvSpPr>
          <p:nvPr/>
        </p:nvSpPr>
        <p:spPr bwMode="auto">
          <a:xfrm>
            <a:off x="6819900" y="5676900"/>
            <a:ext cx="1930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Hydrosulfuric acid</a:t>
            </a:r>
          </a:p>
        </p:txBody>
      </p:sp>
      <p:sp>
        <p:nvSpPr>
          <p:cNvPr id="46154" name="Rectangle 74"/>
          <p:cNvSpPr>
            <a:spLocks/>
          </p:cNvSpPr>
          <p:nvPr/>
        </p:nvSpPr>
        <p:spPr bwMode="auto">
          <a:xfrm>
            <a:off x="6832600" y="4927600"/>
            <a:ext cx="1968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Hydrocyanic acid</a:t>
            </a:r>
          </a:p>
        </p:txBody>
      </p:sp>
    </p:spTree>
    <p:extLst>
      <p:ext uri="{BB962C8B-B14F-4D97-AF65-F5344CB8AC3E}">
        <p14:creationId xmlns:p14="http://schemas.microsoft.com/office/powerpoint/2010/main" val="19757353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6143" grpId="0" autoUpdateAnimBg="0"/>
      <p:bldP spid="46144" grpId="0" autoUpdateAnimBg="0"/>
      <p:bldP spid="46145" grpId="0" autoUpdateAnimBg="0"/>
      <p:bldP spid="46146" grpId="0" autoUpdateAnimBg="0"/>
      <p:bldP spid="46147" grpId="0" autoUpdateAnimBg="0"/>
      <p:bldP spid="46148" grpId="0" autoUpdateAnimBg="0"/>
      <p:bldP spid="46149" grpId="0" autoUpdateAnimBg="0"/>
      <p:bldP spid="46150" grpId="0" autoUpdateAnimBg="0"/>
      <p:bldP spid="46151" grpId="0" autoUpdateAnimBg="0"/>
      <p:bldP spid="46152" grpId="0" autoUpdateAnimBg="0"/>
      <p:bldP spid="46153" grpId="0" autoUpdateAnimBg="0"/>
      <p:bldP spid="4615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73100"/>
          </a:xfrm>
        </p:spPr>
        <p:txBody>
          <a:bodyPr rIns="132080"/>
          <a:lstStyle/>
          <a:p>
            <a:pPr eaLnBrk="1" hangingPunct="1"/>
            <a:r>
              <a:rPr lang="en-US" sz="3200" u="sng">
                <a:latin typeface="Calibri" charset="0"/>
              </a:rPr>
              <a:t>Rules for Naming Acids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813800" cy="5562600"/>
          </a:xfrm>
        </p:spPr>
        <p:txBody>
          <a:bodyPr rIns="132080"/>
          <a:lstStyle/>
          <a:p>
            <a:pPr eaLnBrk="1" hangingPunct="1"/>
            <a:endParaRPr lang="en-US" dirty="0">
              <a:latin typeface="Calibri" charset="0"/>
            </a:endParaRPr>
          </a:p>
          <a:p>
            <a:pPr eaLnBrk="1" hangingPunct="1"/>
            <a:r>
              <a:rPr lang="en-US" dirty="0">
                <a:latin typeface="Calibri" charset="0"/>
              </a:rPr>
              <a:t>- The acid name is formed from the root name of the anion with a suffix of </a:t>
            </a:r>
            <a:r>
              <a:rPr lang="en-US" i="1" dirty="0">
                <a:latin typeface="Calibri" charset="0"/>
              </a:rPr>
              <a:t>-</a:t>
            </a:r>
            <a:r>
              <a:rPr lang="en-US" i="1" dirty="0" err="1">
                <a:latin typeface="Calibri" charset="0"/>
              </a:rPr>
              <a:t>ic</a:t>
            </a:r>
            <a:r>
              <a:rPr lang="en-US" dirty="0">
                <a:latin typeface="Calibri" charset="0"/>
              </a:rPr>
              <a:t> or </a:t>
            </a:r>
            <a:r>
              <a:rPr lang="en-US" i="1" dirty="0">
                <a:latin typeface="Calibri" charset="0"/>
              </a:rPr>
              <a:t>-</a:t>
            </a:r>
            <a:r>
              <a:rPr lang="en-US" i="1" dirty="0" err="1">
                <a:latin typeface="Calibri" charset="0"/>
              </a:rPr>
              <a:t>ous</a:t>
            </a:r>
            <a:r>
              <a:rPr lang="en-US" dirty="0">
                <a:latin typeface="Calibri" charset="0"/>
              </a:rPr>
              <a:t> </a:t>
            </a:r>
            <a:endParaRPr lang="en-US" dirty="0" smtClean="0">
              <a:latin typeface="Calibri" charset="0"/>
            </a:endParaRPr>
          </a:p>
          <a:p>
            <a:r>
              <a:rPr lang="en-US" dirty="0">
                <a:latin typeface="Calibri" charset="0"/>
              </a:rPr>
              <a:t>If the anion suffix is </a:t>
            </a:r>
            <a:r>
              <a:rPr lang="en-US" i="1" dirty="0">
                <a:solidFill>
                  <a:srgbClr val="B00608"/>
                </a:solidFill>
                <a:latin typeface="Calibri" charset="0"/>
              </a:rPr>
              <a:t>-ate</a:t>
            </a:r>
            <a:r>
              <a:rPr lang="en-US" dirty="0">
                <a:latin typeface="Calibri" charset="0"/>
              </a:rPr>
              <a:t>, acid suffix is </a:t>
            </a:r>
            <a:r>
              <a:rPr lang="en-US" i="1" dirty="0">
                <a:solidFill>
                  <a:srgbClr val="B80923"/>
                </a:solidFill>
                <a:latin typeface="Calibri" charset="0"/>
              </a:rPr>
              <a:t>-</a:t>
            </a:r>
            <a:r>
              <a:rPr lang="en-US" i="1" dirty="0" err="1">
                <a:solidFill>
                  <a:srgbClr val="B80923"/>
                </a:solidFill>
                <a:latin typeface="Calibri" charset="0"/>
              </a:rPr>
              <a:t>ic</a:t>
            </a:r>
            <a:endParaRPr lang="en-US" i="1" dirty="0">
              <a:latin typeface="Calibri" charset="0"/>
            </a:endParaRPr>
          </a:p>
          <a:p>
            <a:r>
              <a:rPr lang="en-US" dirty="0">
                <a:latin typeface="Calibri" charset="0"/>
              </a:rPr>
              <a:t>If the anion suffix is </a:t>
            </a:r>
            <a:r>
              <a:rPr lang="en-US" i="1" dirty="0">
                <a:solidFill>
                  <a:srgbClr val="B2000E"/>
                </a:solidFill>
                <a:latin typeface="Calibri" charset="0"/>
              </a:rPr>
              <a:t>-</a:t>
            </a:r>
            <a:r>
              <a:rPr lang="en-US" i="1" dirty="0" err="1">
                <a:solidFill>
                  <a:srgbClr val="B2000E"/>
                </a:solidFill>
                <a:latin typeface="Calibri" charset="0"/>
              </a:rPr>
              <a:t>ite</a:t>
            </a:r>
            <a:r>
              <a:rPr lang="en-US" dirty="0">
                <a:latin typeface="Calibri" charset="0"/>
              </a:rPr>
              <a:t>, acid suffix is </a:t>
            </a:r>
            <a:r>
              <a:rPr lang="en-US" dirty="0">
                <a:solidFill>
                  <a:srgbClr val="B00217"/>
                </a:solidFill>
                <a:latin typeface="Calibri" charset="0"/>
              </a:rPr>
              <a:t>-</a:t>
            </a:r>
            <a:r>
              <a:rPr lang="en-US" i="1" dirty="0" err="1">
                <a:solidFill>
                  <a:srgbClr val="B00217"/>
                </a:solidFill>
                <a:latin typeface="Calibri" charset="0"/>
              </a:rPr>
              <a:t>ous</a:t>
            </a:r>
            <a:r>
              <a:rPr lang="en-US" dirty="0">
                <a:latin typeface="Calibri" charset="0"/>
              </a:rPr>
              <a:t> </a:t>
            </a:r>
          </a:p>
          <a:p>
            <a:pPr eaLnBrk="1" hangingPunct="1"/>
            <a:endParaRPr lang="en-US" dirty="0">
              <a:latin typeface="Calibri" charset="0"/>
            </a:endParaRPr>
          </a:p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348BC-DFBD-174E-AF8D-F8145F184FA0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65540" name="Text Box 3"/>
          <p:cNvSpPr txBox="1">
            <a:spLocks noChangeArrowheads="1"/>
          </p:cNvSpPr>
          <p:nvPr/>
        </p:nvSpPr>
        <p:spPr bwMode="auto">
          <a:xfrm>
            <a:off x="7348538" y="6248400"/>
            <a:ext cx="312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9pPr>
          </a:lstStyle>
          <a:p>
            <a:pPr algn="ctr" eaLnBrk="1" hangingPunct="1"/>
            <a:fld id="{13145C07-78FF-194F-AC49-ECADAEE9DF7C}" type="slidenum">
              <a:rPr lang="en-US" sz="14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pPr algn="ctr" eaLnBrk="1" hangingPunct="1"/>
              <a:t>15</a:t>
            </a:fld>
            <a:endParaRPr lang="en-US" sz="140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5542" name="Rectangle 5"/>
          <p:cNvSpPr>
            <a:spLocks/>
          </p:cNvSpPr>
          <p:nvPr/>
        </p:nvSpPr>
        <p:spPr bwMode="auto">
          <a:xfrm>
            <a:off x="3111500" y="1320800"/>
            <a:ext cx="24511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 u="sng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Oxyacids</a:t>
            </a:r>
          </a:p>
        </p:txBody>
      </p:sp>
      <p:graphicFrame>
        <p:nvGraphicFramePr>
          <p:cNvPr id="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698425"/>
              </p:ext>
            </p:extLst>
          </p:nvPr>
        </p:nvGraphicFramePr>
        <p:xfrm>
          <a:off x="190500" y="4014489"/>
          <a:ext cx="8775700" cy="2085975"/>
        </p:xfrm>
        <a:graphic>
          <a:graphicData uri="http://schemas.openxmlformats.org/drawingml/2006/table">
            <a:tbl>
              <a:tblPr/>
              <a:tblGrid>
                <a:gridCol w="2192338"/>
                <a:gridCol w="2193925"/>
                <a:gridCol w="2193925"/>
                <a:gridCol w="2195512"/>
              </a:tblGrid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Compound</a:t>
                      </a: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ions present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anion name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Acid name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67" name="Rectangle 63"/>
          <p:cNvSpPr>
            <a:spLocks/>
          </p:cNvSpPr>
          <p:nvPr/>
        </p:nvSpPr>
        <p:spPr bwMode="auto">
          <a:xfrm>
            <a:off x="304800" y="4874335"/>
            <a:ext cx="1854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HNO</a:t>
            </a:r>
            <a:r>
              <a:rPr lang="en-US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7168" name="Rectangle 64"/>
          <p:cNvSpPr>
            <a:spLocks/>
          </p:cNvSpPr>
          <p:nvPr/>
        </p:nvSpPr>
        <p:spPr bwMode="auto">
          <a:xfrm>
            <a:off x="2463800" y="4874335"/>
            <a:ext cx="19939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and NO</a:t>
            </a:r>
            <a:r>
              <a:rPr lang="en-US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 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</a:t>
            </a:r>
          </a:p>
        </p:txBody>
      </p:sp>
      <p:sp>
        <p:nvSpPr>
          <p:cNvPr id="47169" name="Rectangle 65"/>
          <p:cNvSpPr>
            <a:spLocks/>
          </p:cNvSpPr>
          <p:nvPr/>
        </p:nvSpPr>
        <p:spPr bwMode="auto">
          <a:xfrm>
            <a:off x="4762500" y="4874335"/>
            <a:ext cx="1854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nitr</a:t>
            </a:r>
            <a:r>
              <a:rPr lang="en-US" sz="1800" b="1" i="1">
                <a:solidFill>
                  <a:srgbClr val="B00D8D"/>
                </a:solidFill>
                <a:ea typeface="ＭＳ Ｐゴシック" charset="0"/>
                <a:cs typeface="ＭＳ Ｐゴシック" charset="0"/>
              </a:rPr>
              <a:t>ate</a:t>
            </a:r>
          </a:p>
        </p:txBody>
      </p:sp>
      <p:sp>
        <p:nvSpPr>
          <p:cNvPr id="47170" name="Rectangle 66"/>
          <p:cNvSpPr>
            <a:spLocks/>
          </p:cNvSpPr>
          <p:nvPr/>
        </p:nvSpPr>
        <p:spPr bwMode="auto">
          <a:xfrm>
            <a:off x="6883400" y="4874335"/>
            <a:ext cx="19685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nitr</a:t>
            </a:r>
            <a:r>
              <a:rPr lang="en-US" sz="1800" b="1">
                <a:solidFill>
                  <a:srgbClr val="B10B95"/>
                </a:solidFill>
                <a:ea typeface="ＭＳ Ｐゴシック" charset="0"/>
                <a:cs typeface="ＭＳ Ｐゴシック" charset="0"/>
              </a:rPr>
              <a:t>ic</a:t>
            </a:r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acid</a:t>
            </a:r>
          </a:p>
        </p:txBody>
      </p:sp>
      <p:sp>
        <p:nvSpPr>
          <p:cNvPr id="47171" name="Rectangle 67"/>
          <p:cNvSpPr>
            <a:spLocks/>
          </p:cNvSpPr>
          <p:nvPr/>
        </p:nvSpPr>
        <p:spPr bwMode="auto">
          <a:xfrm>
            <a:off x="292100" y="5560135"/>
            <a:ext cx="19431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HNO</a:t>
            </a:r>
            <a:r>
              <a:rPr lang="en-US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47172" name="Rectangle 68"/>
          <p:cNvSpPr>
            <a:spLocks/>
          </p:cNvSpPr>
          <p:nvPr/>
        </p:nvSpPr>
        <p:spPr bwMode="auto">
          <a:xfrm>
            <a:off x="2540000" y="5560135"/>
            <a:ext cx="18923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and NO</a:t>
            </a:r>
            <a:r>
              <a:rPr lang="en-US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2</a:t>
            </a:r>
            <a:r>
              <a:rPr lang="en-US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</a:t>
            </a:r>
          </a:p>
        </p:txBody>
      </p:sp>
      <p:sp>
        <p:nvSpPr>
          <p:cNvPr id="47173" name="Rectangle 69"/>
          <p:cNvSpPr>
            <a:spLocks/>
          </p:cNvSpPr>
          <p:nvPr/>
        </p:nvSpPr>
        <p:spPr bwMode="auto">
          <a:xfrm>
            <a:off x="4749800" y="5560135"/>
            <a:ext cx="1854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nitr</a:t>
            </a:r>
            <a:r>
              <a:rPr lang="en-US" sz="1800" b="1">
                <a:solidFill>
                  <a:srgbClr val="0D0FFA"/>
                </a:solidFill>
                <a:ea typeface="ＭＳ Ｐゴシック" charset="0"/>
                <a:cs typeface="ＭＳ Ｐゴシック" charset="0"/>
              </a:rPr>
              <a:t>ite</a:t>
            </a:r>
          </a:p>
        </p:txBody>
      </p:sp>
      <p:sp>
        <p:nvSpPr>
          <p:cNvPr id="47174" name="Rectangle 70"/>
          <p:cNvSpPr>
            <a:spLocks/>
          </p:cNvSpPr>
          <p:nvPr/>
        </p:nvSpPr>
        <p:spPr bwMode="auto">
          <a:xfrm>
            <a:off x="6896100" y="5560135"/>
            <a:ext cx="19685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nitr</a:t>
            </a:r>
            <a:r>
              <a:rPr lang="en-US" sz="1800" b="1">
                <a:solidFill>
                  <a:srgbClr val="1404BB"/>
                </a:solidFill>
                <a:ea typeface="ＭＳ Ｐゴシック" charset="0"/>
                <a:cs typeface="ＭＳ Ｐゴシック" charset="0"/>
              </a:rPr>
              <a:t>ous</a:t>
            </a:r>
            <a:r>
              <a:rPr lang="en-US" sz="1800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acid</a:t>
            </a:r>
          </a:p>
        </p:txBody>
      </p:sp>
    </p:spTree>
    <p:extLst>
      <p:ext uri="{BB962C8B-B14F-4D97-AF65-F5344CB8AC3E}">
        <p14:creationId xmlns:p14="http://schemas.microsoft.com/office/powerpoint/2010/main" val="2760330091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67" grpId="0" autoUpdateAnimBg="0"/>
      <p:bldP spid="47168" grpId="0" autoUpdateAnimBg="0"/>
      <p:bldP spid="47169" grpId="0" autoUpdateAnimBg="0"/>
      <p:bldP spid="47170" grpId="0" autoUpdateAnimBg="0"/>
      <p:bldP spid="47171" grpId="0" autoUpdateAnimBg="0"/>
      <p:bldP spid="47172" grpId="0" autoUpdateAnimBg="0"/>
      <p:bldP spid="47173" grpId="0" autoUpdateAnimBg="0"/>
      <p:bldP spid="4717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813800" cy="5562600"/>
          </a:xfrm>
        </p:spPr>
        <p:txBody>
          <a:bodyPr rIns="132080"/>
          <a:lstStyle/>
          <a:p>
            <a:pPr eaLnBrk="1" hangingPunct="1"/>
            <a:r>
              <a:rPr lang="en-US" dirty="0">
                <a:latin typeface="Calibri" charset="0"/>
              </a:rPr>
              <a:t>If the anion suffix is </a:t>
            </a:r>
            <a:r>
              <a:rPr lang="en-US" i="1" dirty="0">
                <a:solidFill>
                  <a:srgbClr val="B00608"/>
                </a:solidFill>
                <a:latin typeface="Calibri" charset="0"/>
              </a:rPr>
              <a:t>-ate</a:t>
            </a:r>
            <a:r>
              <a:rPr lang="en-US" dirty="0">
                <a:latin typeface="Calibri" charset="0"/>
              </a:rPr>
              <a:t>, acid suffix is </a:t>
            </a:r>
            <a:r>
              <a:rPr lang="en-US" i="1" dirty="0">
                <a:solidFill>
                  <a:srgbClr val="B80923"/>
                </a:solidFill>
                <a:latin typeface="Calibri" charset="0"/>
              </a:rPr>
              <a:t>-</a:t>
            </a:r>
            <a:r>
              <a:rPr lang="en-US" i="1" dirty="0" err="1">
                <a:solidFill>
                  <a:srgbClr val="B80923"/>
                </a:solidFill>
                <a:latin typeface="Calibri" charset="0"/>
              </a:rPr>
              <a:t>ic</a:t>
            </a:r>
            <a:endParaRPr lang="en-US" i="1" dirty="0">
              <a:latin typeface="Calibri" charset="0"/>
            </a:endParaRPr>
          </a:p>
          <a:p>
            <a:pPr eaLnBrk="1" hangingPunct="1"/>
            <a:r>
              <a:rPr lang="en-US" dirty="0">
                <a:latin typeface="Calibri" charset="0"/>
              </a:rPr>
              <a:t>If the anion suffix is </a:t>
            </a:r>
            <a:r>
              <a:rPr lang="en-US" i="1" dirty="0">
                <a:solidFill>
                  <a:srgbClr val="B2000E"/>
                </a:solidFill>
                <a:latin typeface="Calibri" charset="0"/>
              </a:rPr>
              <a:t>-</a:t>
            </a:r>
            <a:r>
              <a:rPr lang="en-US" i="1" dirty="0" err="1">
                <a:solidFill>
                  <a:srgbClr val="B2000E"/>
                </a:solidFill>
                <a:latin typeface="Calibri" charset="0"/>
              </a:rPr>
              <a:t>ite</a:t>
            </a:r>
            <a:r>
              <a:rPr lang="en-US" dirty="0">
                <a:latin typeface="Calibri" charset="0"/>
              </a:rPr>
              <a:t>, acid suffix is </a:t>
            </a:r>
            <a:r>
              <a:rPr lang="en-US" dirty="0">
                <a:solidFill>
                  <a:srgbClr val="B00217"/>
                </a:solidFill>
                <a:latin typeface="Calibri" charset="0"/>
              </a:rPr>
              <a:t>-</a:t>
            </a:r>
            <a:r>
              <a:rPr lang="en-US" i="1" dirty="0" err="1">
                <a:solidFill>
                  <a:srgbClr val="B00217"/>
                </a:solidFill>
                <a:latin typeface="Calibri" charset="0"/>
              </a:rPr>
              <a:t>ous</a:t>
            </a:r>
            <a:r>
              <a:rPr lang="en-US" dirty="0">
                <a:latin typeface="Calibri" charset="0"/>
              </a:rPr>
              <a:t> </a:t>
            </a:r>
          </a:p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FA4FD6-4F8C-1D44-B1F6-D3029ACC752E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7348538" y="6248400"/>
            <a:ext cx="312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 W3" charset="0"/>
                <a:cs typeface="ヒラギノ角ゴ Pro W3" charset="0"/>
                <a:sym typeface="Arial" charset="0"/>
              </a:defRPr>
            </a:lvl9pPr>
          </a:lstStyle>
          <a:p>
            <a:pPr algn="ctr" eaLnBrk="1" hangingPunct="1"/>
            <a:fld id="{2217FFE4-45D4-0241-A78E-EA552176701A}" type="slidenum">
              <a:rPr lang="en-US" sz="14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pPr algn="ctr" eaLnBrk="1" hangingPunct="1"/>
              <a:t>16</a:t>
            </a:fld>
            <a:endParaRPr lang="en-US" sz="140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angle 4"/>
          <p:cNvSpPr>
            <a:spLocks/>
          </p:cNvSpPr>
          <p:nvPr/>
        </p:nvSpPr>
        <p:spPr bwMode="auto">
          <a:xfrm>
            <a:off x="3124200" y="749300"/>
            <a:ext cx="24511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 u="sng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Oxyacids</a:t>
            </a:r>
          </a:p>
        </p:txBody>
      </p:sp>
      <p:graphicFrame>
        <p:nvGraphicFramePr>
          <p:cNvPr id="48133" name="Group 5"/>
          <p:cNvGraphicFramePr>
            <a:graphicFrameLocks noGrp="1"/>
          </p:cNvGraphicFramePr>
          <p:nvPr/>
        </p:nvGraphicFramePr>
        <p:xfrm>
          <a:off x="127000" y="2489200"/>
          <a:ext cx="8775700" cy="3759201"/>
        </p:xfrm>
        <a:graphic>
          <a:graphicData uri="http://schemas.openxmlformats.org/drawingml/2006/table">
            <a:tbl>
              <a:tblPr/>
              <a:tblGrid>
                <a:gridCol w="2192338"/>
                <a:gridCol w="2193925"/>
                <a:gridCol w="2193925"/>
                <a:gridCol w="2195512"/>
              </a:tblGrid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Compound</a:t>
                      </a: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ions present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anion name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ヒラギノ角ゴ Pro W3" charset="0"/>
                          <a:cs typeface="ヒラギノ角ゴ Pro W3" charset="0"/>
                          <a:sym typeface="Arial" charset="0"/>
                        </a:rPr>
                        <a:t>Acid name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5588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ヒラギノ角ゴ Pro W3" charset="0"/>
                        <a:cs typeface="ヒラギノ角ゴ Pro W3" charset="0"/>
                        <a:sym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203" name="Rectangle 75"/>
          <p:cNvSpPr>
            <a:spLocks/>
          </p:cNvSpPr>
          <p:nvPr/>
        </p:nvSpPr>
        <p:spPr bwMode="auto">
          <a:xfrm>
            <a:off x="241300" y="4241800"/>
            <a:ext cx="1854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2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SO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48204" name="Rectangle 76"/>
          <p:cNvSpPr>
            <a:spLocks/>
          </p:cNvSpPr>
          <p:nvPr/>
        </p:nvSpPr>
        <p:spPr bwMode="auto">
          <a:xfrm>
            <a:off x="2260600" y="4241800"/>
            <a:ext cx="22733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="1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and (SO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4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b="1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2-</a:t>
            </a:r>
          </a:p>
        </p:txBody>
      </p:sp>
      <p:sp>
        <p:nvSpPr>
          <p:cNvPr id="48205" name="Rectangle 77"/>
          <p:cNvSpPr>
            <a:spLocks/>
          </p:cNvSpPr>
          <p:nvPr/>
        </p:nvSpPr>
        <p:spPr bwMode="auto">
          <a:xfrm>
            <a:off x="4699000" y="4241800"/>
            <a:ext cx="1854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sulf</a:t>
            </a:r>
            <a:r>
              <a:rPr lang="en-US" b="1" i="1">
                <a:solidFill>
                  <a:srgbClr val="B00D8D"/>
                </a:solidFill>
                <a:ea typeface="ＭＳ Ｐゴシック" charset="0"/>
                <a:cs typeface="ＭＳ Ｐゴシック" charset="0"/>
              </a:rPr>
              <a:t>ate</a:t>
            </a:r>
          </a:p>
        </p:txBody>
      </p:sp>
      <p:sp>
        <p:nvSpPr>
          <p:cNvPr id="48206" name="Rectangle 78"/>
          <p:cNvSpPr>
            <a:spLocks/>
          </p:cNvSpPr>
          <p:nvPr/>
        </p:nvSpPr>
        <p:spPr bwMode="auto">
          <a:xfrm>
            <a:off x="6819900" y="3962400"/>
            <a:ext cx="1968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sulfur</a:t>
            </a:r>
            <a:r>
              <a:rPr lang="en-US" b="1" i="1">
                <a:solidFill>
                  <a:srgbClr val="B10B95"/>
                </a:solidFill>
                <a:ea typeface="ＭＳ Ｐゴシック" charset="0"/>
                <a:cs typeface="ＭＳ Ｐゴシック" charset="0"/>
              </a:rPr>
              <a:t>ic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acid</a:t>
            </a:r>
          </a:p>
        </p:txBody>
      </p:sp>
      <p:sp>
        <p:nvSpPr>
          <p:cNvPr id="48207" name="Rectangle 79"/>
          <p:cNvSpPr>
            <a:spLocks/>
          </p:cNvSpPr>
          <p:nvPr/>
        </p:nvSpPr>
        <p:spPr bwMode="auto">
          <a:xfrm>
            <a:off x="190500" y="3390900"/>
            <a:ext cx="19431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2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SO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8208" name="Rectangle 80"/>
          <p:cNvSpPr>
            <a:spLocks/>
          </p:cNvSpPr>
          <p:nvPr/>
        </p:nvSpPr>
        <p:spPr bwMode="auto">
          <a:xfrm>
            <a:off x="2273300" y="3390900"/>
            <a:ext cx="22733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="1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and (SO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b="1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2-</a:t>
            </a:r>
          </a:p>
        </p:txBody>
      </p:sp>
      <p:sp>
        <p:nvSpPr>
          <p:cNvPr id="48209" name="Rectangle 81"/>
          <p:cNvSpPr>
            <a:spLocks/>
          </p:cNvSpPr>
          <p:nvPr/>
        </p:nvSpPr>
        <p:spPr bwMode="auto">
          <a:xfrm>
            <a:off x="4584700" y="3390900"/>
            <a:ext cx="1854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sulf</a:t>
            </a:r>
            <a:r>
              <a:rPr lang="en-US" b="1" i="1">
                <a:solidFill>
                  <a:srgbClr val="0D0FFA"/>
                </a:solidFill>
                <a:ea typeface="ＭＳ Ｐゴシック" charset="0"/>
                <a:cs typeface="ＭＳ Ｐゴシック" charset="0"/>
              </a:rPr>
              <a:t>ite</a:t>
            </a:r>
          </a:p>
        </p:txBody>
      </p:sp>
      <p:sp>
        <p:nvSpPr>
          <p:cNvPr id="48210" name="Rectangle 82"/>
          <p:cNvSpPr>
            <a:spLocks/>
          </p:cNvSpPr>
          <p:nvPr/>
        </p:nvSpPr>
        <p:spPr bwMode="auto">
          <a:xfrm>
            <a:off x="6705600" y="3213100"/>
            <a:ext cx="1968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sulfur</a:t>
            </a:r>
            <a:r>
              <a:rPr lang="en-US" b="1" i="1">
                <a:solidFill>
                  <a:srgbClr val="1404BB"/>
                </a:solidFill>
                <a:ea typeface="ＭＳ Ｐゴシック" charset="0"/>
                <a:cs typeface="ＭＳ Ｐゴシック" charset="0"/>
              </a:rPr>
              <a:t>ous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acid</a:t>
            </a:r>
          </a:p>
        </p:txBody>
      </p:sp>
      <p:sp>
        <p:nvSpPr>
          <p:cNvPr id="48211" name="Rectangle 83"/>
          <p:cNvSpPr>
            <a:spLocks/>
          </p:cNvSpPr>
          <p:nvPr/>
        </p:nvSpPr>
        <p:spPr bwMode="auto">
          <a:xfrm>
            <a:off x="266700" y="4902200"/>
            <a:ext cx="19177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PO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48212" name="Rectangle 84"/>
          <p:cNvSpPr>
            <a:spLocks/>
          </p:cNvSpPr>
          <p:nvPr/>
        </p:nvSpPr>
        <p:spPr bwMode="auto">
          <a:xfrm>
            <a:off x="2273300" y="4902200"/>
            <a:ext cx="22479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="1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and (PO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4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b="1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3-</a:t>
            </a:r>
          </a:p>
        </p:txBody>
      </p:sp>
      <p:sp>
        <p:nvSpPr>
          <p:cNvPr id="48213" name="Rectangle 85"/>
          <p:cNvSpPr>
            <a:spLocks/>
          </p:cNvSpPr>
          <p:nvPr/>
        </p:nvSpPr>
        <p:spPr bwMode="auto">
          <a:xfrm>
            <a:off x="4686300" y="4902200"/>
            <a:ext cx="19177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Phosphate</a:t>
            </a:r>
          </a:p>
        </p:txBody>
      </p:sp>
      <p:sp>
        <p:nvSpPr>
          <p:cNvPr id="48214" name="Rectangle 86"/>
          <p:cNvSpPr>
            <a:spLocks/>
          </p:cNvSpPr>
          <p:nvPr/>
        </p:nvSpPr>
        <p:spPr bwMode="auto">
          <a:xfrm>
            <a:off x="6794500" y="4724400"/>
            <a:ext cx="20320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Phosphoric acid</a:t>
            </a:r>
          </a:p>
        </p:txBody>
      </p:sp>
      <p:sp>
        <p:nvSpPr>
          <p:cNvPr id="48215" name="Rectangle 87"/>
          <p:cNvSpPr>
            <a:spLocks/>
          </p:cNvSpPr>
          <p:nvPr/>
        </p:nvSpPr>
        <p:spPr bwMode="auto">
          <a:xfrm>
            <a:off x="203200" y="5651500"/>
            <a:ext cx="19177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PO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48216" name="Rectangle 88"/>
          <p:cNvSpPr>
            <a:spLocks/>
          </p:cNvSpPr>
          <p:nvPr/>
        </p:nvSpPr>
        <p:spPr bwMode="auto">
          <a:xfrm>
            <a:off x="2273300" y="5651500"/>
            <a:ext cx="22479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</a:t>
            </a:r>
            <a:r>
              <a:rPr lang="en-US" b="1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+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and (PO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</a:t>
            </a:r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</a:t>
            </a:r>
            <a:r>
              <a:rPr lang="en-US" b="1" baseline="-6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b="1" baseline="3200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3-</a:t>
            </a:r>
          </a:p>
        </p:txBody>
      </p:sp>
      <p:sp>
        <p:nvSpPr>
          <p:cNvPr id="48217" name="Rectangle 89"/>
          <p:cNvSpPr>
            <a:spLocks/>
          </p:cNvSpPr>
          <p:nvPr/>
        </p:nvSpPr>
        <p:spPr bwMode="auto">
          <a:xfrm>
            <a:off x="4686300" y="5651500"/>
            <a:ext cx="19177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Phosphite</a:t>
            </a:r>
          </a:p>
        </p:txBody>
      </p:sp>
      <p:sp>
        <p:nvSpPr>
          <p:cNvPr id="48218" name="Rectangle 90"/>
          <p:cNvSpPr>
            <a:spLocks/>
          </p:cNvSpPr>
          <p:nvPr/>
        </p:nvSpPr>
        <p:spPr bwMode="auto">
          <a:xfrm>
            <a:off x="6705600" y="5473700"/>
            <a:ext cx="23241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 b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Phosphorous acid</a:t>
            </a:r>
          </a:p>
        </p:txBody>
      </p:sp>
    </p:spTree>
    <p:extLst>
      <p:ext uri="{BB962C8B-B14F-4D97-AF65-F5344CB8AC3E}">
        <p14:creationId xmlns:p14="http://schemas.microsoft.com/office/powerpoint/2010/main" val="100957551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48203" grpId="0" autoUpdateAnimBg="0"/>
      <p:bldP spid="48204" grpId="0" autoUpdateAnimBg="0"/>
      <p:bldP spid="48205" grpId="0" autoUpdateAnimBg="0"/>
      <p:bldP spid="48206" grpId="0" autoUpdateAnimBg="0"/>
      <p:bldP spid="48207" grpId="0" autoUpdateAnimBg="0"/>
      <p:bldP spid="48208" grpId="0" autoUpdateAnimBg="0"/>
      <p:bldP spid="48209" grpId="0" autoUpdateAnimBg="0"/>
      <p:bldP spid="48210" grpId="0" autoUpdateAnimBg="0"/>
      <p:bldP spid="48211" grpId="0" autoUpdateAnimBg="0"/>
      <p:bldP spid="48212" grpId="0" autoUpdateAnimBg="0"/>
      <p:bldP spid="48213" grpId="0" autoUpdateAnimBg="0"/>
      <p:bldP spid="48214" grpId="0" autoUpdateAnimBg="0"/>
      <p:bldP spid="48215" grpId="0" autoUpdateAnimBg="0"/>
      <p:bldP spid="48216" grpId="0" autoUpdateAnimBg="0"/>
      <p:bldP spid="48217" grpId="0" autoUpdateAnimBg="0"/>
      <p:bldP spid="4821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Rules for Writing Formulas:</a:t>
            </a:r>
          </a:p>
          <a:p>
            <a:r>
              <a:rPr lang="en-US" dirty="0" smtClean="0"/>
              <a:t>Each atom present is represented by its element symbol (Na, Mg, P, Br)</a:t>
            </a:r>
          </a:p>
          <a:p>
            <a:r>
              <a:rPr lang="en-US" dirty="0" smtClean="0"/>
              <a:t>The number of each type of atom is indicated by a subscript written to the right of the element symbol. (H</a:t>
            </a:r>
            <a:r>
              <a:rPr lang="en-US" baseline="-25000" dirty="0" smtClean="0"/>
              <a:t>2</a:t>
            </a:r>
            <a:r>
              <a:rPr lang="en-US" dirty="0" smtClean="0"/>
              <a:t>O; not H2O or 2HO)</a:t>
            </a:r>
          </a:p>
          <a:p>
            <a:r>
              <a:rPr lang="en-US" dirty="0" smtClean="0"/>
              <a:t>When only one atom of a given type is present, the subscript 1 is not written (H</a:t>
            </a:r>
            <a:r>
              <a:rPr lang="en-US" baseline="-25000" dirty="0" smtClean="0"/>
              <a:t>2</a:t>
            </a:r>
            <a:r>
              <a:rPr lang="en-US" dirty="0" smtClean="0"/>
              <a:t>O; not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969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Tips for writing formulas (ex. calcium chloride)</a:t>
            </a:r>
          </a:p>
          <a:p>
            <a:r>
              <a:rPr lang="en-US" dirty="0" smtClean="0"/>
              <a:t>Write down the elements/ions: </a:t>
            </a:r>
            <a:r>
              <a:rPr lang="en-US" dirty="0" err="1" smtClean="0"/>
              <a:t>Ca</a:t>
            </a:r>
            <a:r>
              <a:rPr lang="en-US" dirty="0" smtClean="0"/>
              <a:t> </a:t>
            </a:r>
            <a:r>
              <a:rPr lang="en-US" dirty="0" err="1" smtClean="0"/>
              <a:t>Cl</a:t>
            </a:r>
            <a:r>
              <a:rPr lang="en-US" dirty="0" smtClean="0"/>
              <a:t>  </a:t>
            </a:r>
          </a:p>
          <a:p>
            <a:r>
              <a:rPr lang="en-US" dirty="0" smtClean="0"/>
              <a:t>Write down the </a:t>
            </a:r>
            <a:r>
              <a:rPr lang="en-US" dirty="0" err="1" smtClean="0"/>
              <a:t>cation’s</a:t>
            </a:r>
            <a:r>
              <a:rPr lang="en-US" dirty="0" smtClean="0"/>
              <a:t> charge and the anion’s charge: Ca</a:t>
            </a:r>
            <a:r>
              <a:rPr lang="en-US" baseline="30000" dirty="0" smtClean="0"/>
              <a:t>2+</a:t>
            </a:r>
            <a:r>
              <a:rPr lang="en-US" dirty="0" smtClean="0"/>
              <a:t> (</a:t>
            </a:r>
            <a:r>
              <a:rPr lang="en-US" dirty="0" err="1" smtClean="0"/>
              <a:t>Cl</a:t>
            </a:r>
            <a:r>
              <a:rPr lang="en-US" dirty="0" smtClean="0"/>
              <a:t>)</a:t>
            </a:r>
            <a:r>
              <a:rPr lang="en-US" baseline="30000" dirty="0" smtClean="0"/>
              <a:t>1– </a:t>
            </a:r>
            <a:r>
              <a:rPr lang="en-US" dirty="0" smtClean="0"/>
              <a:t>   </a:t>
            </a:r>
          </a:p>
          <a:p>
            <a:r>
              <a:rPr lang="en-US" dirty="0" smtClean="0"/>
              <a:t>Find the least common multiple: 2 &amp; 1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2</a:t>
            </a:r>
          </a:p>
          <a:p>
            <a:r>
              <a:rPr lang="en-US" dirty="0" smtClean="0"/>
              <a:t>Balance the charges:  </a:t>
            </a:r>
            <a:r>
              <a:rPr lang="en-US" dirty="0"/>
              <a:t>Ca</a:t>
            </a:r>
            <a:r>
              <a:rPr lang="en-US" baseline="30000" dirty="0"/>
              <a:t>2</a:t>
            </a:r>
            <a:r>
              <a:rPr lang="en-US" baseline="30000" dirty="0" smtClean="0"/>
              <a:t>+</a:t>
            </a:r>
            <a:r>
              <a:rPr lang="en-US" baseline="-25000" dirty="0" smtClean="0"/>
              <a:t>1</a:t>
            </a:r>
            <a:r>
              <a:rPr lang="en-US" baseline="30000" dirty="0" smtClean="0"/>
              <a:t>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Cl</a:t>
            </a:r>
            <a:r>
              <a:rPr lang="en-US" dirty="0"/>
              <a:t>)</a:t>
            </a:r>
            <a:r>
              <a:rPr lang="en-US" baseline="30000" dirty="0"/>
              <a:t>1</a:t>
            </a:r>
            <a:r>
              <a:rPr lang="en-US" baseline="30000" dirty="0" smtClean="0"/>
              <a:t>–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</a:p>
          <a:p>
            <a:r>
              <a:rPr lang="en-US" dirty="0" smtClean="0"/>
              <a:t>Write the formula without the charges: CaCl</a:t>
            </a:r>
            <a:r>
              <a:rPr lang="en-US" baseline="-25000" dirty="0" smtClean="0"/>
              <a:t>2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318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6532" y="167518"/>
            <a:ext cx="3244323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Is the first element a metal?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542936" y="5920206"/>
            <a:ext cx="0" cy="7531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794717" y="334784"/>
            <a:ext cx="617477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150" y="1399497"/>
            <a:ext cx="2984636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Does the </a:t>
            </a:r>
            <a:r>
              <a:rPr lang="en-US" dirty="0" err="1" smtClean="0"/>
              <a:t>cation</a:t>
            </a:r>
            <a:r>
              <a:rPr lang="en-US" dirty="0" smtClean="0"/>
              <a:t> belong to</a:t>
            </a:r>
            <a:br>
              <a:rPr lang="en-US" dirty="0" smtClean="0"/>
            </a:br>
            <a:r>
              <a:rPr lang="en-US" dirty="0" smtClean="0"/>
              <a:t>group 1, group 2, Ag</a:t>
            </a:r>
            <a:r>
              <a:rPr lang="en-US" baseline="30000" dirty="0" smtClean="0"/>
              <a:t>1+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Zn</a:t>
            </a:r>
            <a:r>
              <a:rPr lang="en-US" baseline="30000" dirty="0" smtClean="0"/>
              <a:t>2+</a:t>
            </a:r>
            <a:r>
              <a:rPr lang="en-US" dirty="0" smtClean="0"/>
              <a:t>, Al</a:t>
            </a:r>
            <a:r>
              <a:rPr lang="en-US" baseline="30000" dirty="0" smtClean="0"/>
              <a:t>3+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5808" y="863733"/>
            <a:ext cx="2861668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It is an ionic compound?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55327" y="2508131"/>
            <a:ext cx="617477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927490" y="2487236"/>
            <a:ext cx="528322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99990" y="3015299"/>
            <a:ext cx="1346718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It is a</a:t>
            </a:r>
            <a:br>
              <a:rPr lang="en-US" dirty="0" smtClean="0"/>
            </a:br>
            <a:r>
              <a:rPr lang="en-US" dirty="0" smtClean="0"/>
              <a:t>TYPE I</a:t>
            </a:r>
            <a:br>
              <a:rPr lang="en-US" dirty="0" smtClean="0"/>
            </a:br>
            <a:r>
              <a:rPr lang="en-US" dirty="0" smtClean="0"/>
              <a:t>compound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89437" y="4151566"/>
            <a:ext cx="1753718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How do I write </a:t>
            </a:r>
            <a:br>
              <a:rPr lang="en-US" dirty="0" smtClean="0"/>
            </a:br>
            <a:r>
              <a:rPr lang="en-US" dirty="0" smtClean="0"/>
              <a:t>the name the </a:t>
            </a:r>
            <a:br>
              <a:rPr lang="en-US" dirty="0" smtClean="0"/>
            </a:br>
            <a:r>
              <a:rPr lang="en-US" dirty="0" smtClean="0"/>
              <a:t>formula?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10956" y="5275563"/>
            <a:ext cx="1529310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c</a:t>
            </a:r>
            <a:r>
              <a:rPr lang="en-US" dirty="0" err="1" smtClean="0"/>
              <a:t>ation</a:t>
            </a:r>
            <a:r>
              <a:rPr lang="en-US" dirty="0" smtClean="0"/>
              <a:t> anion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531305" y="3007645"/>
            <a:ext cx="1346718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It is a</a:t>
            </a:r>
            <a:br>
              <a:rPr lang="en-US" dirty="0" smtClean="0"/>
            </a:br>
            <a:r>
              <a:rPr lang="en-US" dirty="0" smtClean="0"/>
              <a:t>TYPE II</a:t>
            </a:r>
            <a:br>
              <a:rPr lang="en-US" dirty="0" smtClean="0"/>
            </a:br>
            <a:r>
              <a:rPr lang="en-US" dirty="0" smtClean="0"/>
              <a:t>compound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320752" y="4143912"/>
            <a:ext cx="1753718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How do I write </a:t>
            </a:r>
            <a:br>
              <a:rPr lang="en-US" dirty="0" smtClean="0"/>
            </a:br>
            <a:r>
              <a:rPr lang="en-US" dirty="0" smtClean="0"/>
              <a:t>the name the </a:t>
            </a:r>
            <a:br>
              <a:rPr lang="en-US" dirty="0" smtClean="0"/>
            </a:br>
            <a:r>
              <a:rPr lang="en-US" dirty="0" smtClean="0"/>
              <a:t>formula?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957954" y="5267909"/>
            <a:ext cx="2497949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c</a:t>
            </a:r>
            <a:r>
              <a:rPr lang="en-US" dirty="0" err="1" smtClean="0"/>
              <a:t>ation</a:t>
            </a:r>
            <a:r>
              <a:rPr lang="en-US" dirty="0" smtClean="0"/>
              <a:t> (charge) anion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79477" y="352184"/>
            <a:ext cx="528322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827415" y="881133"/>
            <a:ext cx="2380955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Does the compound</a:t>
            </a:r>
            <a:br>
              <a:rPr lang="en-US" dirty="0" smtClean="0"/>
            </a:br>
            <a:r>
              <a:rPr lang="en-US" dirty="0" smtClean="0"/>
              <a:t>start with (NH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r>
              <a:rPr lang="en-US" baseline="30000" dirty="0" smtClean="0"/>
              <a:t>1+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345767" y="1726219"/>
            <a:ext cx="617477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590024" y="2236496"/>
            <a:ext cx="2147531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It is an IONIC</a:t>
            </a:r>
            <a:br>
              <a:rPr lang="en-US" dirty="0" smtClean="0"/>
            </a:br>
            <a:r>
              <a:rPr lang="en-US" dirty="0" smtClean="0"/>
              <a:t>TYPE I compound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779877" y="3032891"/>
            <a:ext cx="1753718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How do I write </a:t>
            </a:r>
            <a:br>
              <a:rPr lang="en-US" dirty="0" smtClean="0"/>
            </a:br>
            <a:r>
              <a:rPr lang="en-US" dirty="0" smtClean="0"/>
              <a:t>the name the </a:t>
            </a:r>
            <a:br>
              <a:rPr lang="en-US" dirty="0" smtClean="0"/>
            </a:br>
            <a:r>
              <a:rPr lang="en-US" dirty="0" smtClean="0"/>
              <a:t>formula?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611448" y="4121112"/>
            <a:ext cx="2109209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i="1" dirty="0" smtClean="0"/>
              <a:t>ammonium</a:t>
            </a:r>
            <a:r>
              <a:rPr lang="en-US" dirty="0" smtClean="0"/>
              <a:t> anion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795060" y="1726219"/>
            <a:ext cx="528322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375570" y="2287051"/>
            <a:ext cx="1302873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Is the first</a:t>
            </a:r>
            <a:br>
              <a:rPr lang="en-US" dirty="0" smtClean="0"/>
            </a:br>
            <a:r>
              <a:rPr lang="en-US" dirty="0" smtClean="0"/>
              <a:t>element</a:t>
            </a:r>
            <a:br>
              <a:rPr lang="en-US" dirty="0" smtClean="0"/>
            </a:br>
            <a:r>
              <a:rPr lang="en-US" dirty="0" smtClean="0"/>
              <a:t>hydrogen?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072326" y="3327326"/>
            <a:ext cx="617477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8375820" y="3327326"/>
            <a:ext cx="528322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216000" y="5095765"/>
            <a:ext cx="1658702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It is an IONIC</a:t>
            </a:r>
            <a:br>
              <a:rPr lang="en-US" dirty="0" smtClean="0"/>
            </a:br>
            <a:r>
              <a:rPr lang="en-US" dirty="0" smtClean="0"/>
              <a:t>compound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5574204" y="5920206"/>
            <a:ext cx="937464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It is an </a:t>
            </a:r>
            <a:br>
              <a:rPr lang="en-US" dirty="0" smtClean="0"/>
            </a:br>
            <a:r>
              <a:rPr lang="en-US" dirty="0" smtClean="0"/>
              <a:t>ACID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7580047" y="3915832"/>
            <a:ext cx="1375459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It is a </a:t>
            </a:r>
            <a:br>
              <a:rPr lang="en-US" dirty="0" smtClean="0"/>
            </a:br>
            <a:r>
              <a:rPr lang="en-US" dirty="0" smtClean="0"/>
              <a:t>COVALENT</a:t>
            </a:r>
            <a:br>
              <a:rPr lang="en-US" dirty="0" smtClean="0"/>
            </a:br>
            <a:r>
              <a:rPr lang="en-US" dirty="0" smtClean="0"/>
              <a:t>compound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7592005" y="5063438"/>
            <a:ext cx="1346718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It is a </a:t>
            </a:r>
            <a:br>
              <a:rPr lang="en-US" dirty="0" smtClean="0"/>
            </a:br>
            <a:r>
              <a:rPr lang="en-US" dirty="0" smtClean="0"/>
              <a:t>TYPE III</a:t>
            </a:r>
            <a:br>
              <a:rPr lang="en-US" dirty="0" smtClean="0"/>
            </a:br>
            <a:r>
              <a:rPr lang="en-US" dirty="0" smtClean="0"/>
              <a:t>compound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641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Nomenclature: Type I (</a:t>
            </a:r>
            <a:r>
              <a:rPr lang="en-US" dirty="0" err="1" smtClean="0"/>
              <a:t>Pg</a:t>
            </a:r>
            <a:r>
              <a:rPr lang="en-US" dirty="0" smtClean="0"/>
              <a:t>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50722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Type I Compounds:</a:t>
            </a:r>
          </a:p>
          <a:p>
            <a:r>
              <a:rPr lang="en-US" dirty="0" smtClean="0"/>
              <a:t>These compounds are made up of a metal and nonmetal(s).</a:t>
            </a:r>
          </a:p>
          <a:p>
            <a:r>
              <a:rPr lang="en-US" dirty="0" smtClean="0"/>
              <a:t>They are ionic compounds</a:t>
            </a:r>
          </a:p>
          <a:p>
            <a:r>
              <a:rPr lang="en-US" dirty="0" smtClean="0"/>
              <a:t>The metal present forms only </a:t>
            </a:r>
            <a:r>
              <a:rPr lang="en-US" u="sng" dirty="0" smtClean="0"/>
              <a:t>one</a:t>
            </a:r>
            <a:r>
              <a:rPr lang="en-US" dirty="0"/>
              <a:t> </a:t>
            </a:r>
            <a:r>
              <a:rPr lang="en-US" dirty="0" smtClean="0"/>
              <a:t>oxidation state of </a:t>
            </a:r>
            <a:r>
              <a:rPr lang="en-US" dirty="0" err="1" smtClean="0"/>
              <a:t>cation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Type I </a:t>
            </a:r>
            <a:r>
              <a:rPr lang="en-US" dirty="0" err="1" smtClean="0"/>
              <a:t>cations</a:t>
            </a:r>
            <a:r>
              <a:rPr lang="en-US" dirty="0" smtClean="0"/>
              <a:t>: Group 1, Group 2, Ag</a:t>
            </a:r>
            <a:r>
              <a:rPr lang="en-US" baseline="30000" dirty="0" smtClean="0"/>
              <a:t>1+</a:t>
            </a:r>
            <a:r>
              <a:rPr lang="en-US" dirty="0" smtClean="0"/>
              <a:t>, Zn</a:t>
            </a:r>
            <a:r>
              <a:rPr lang="en-US" baseline="30000" dirty="0" smtClean="0"/>
              <a:t>2+</a:t>
            </a:r>
            <a:r>
              <a:rPr lang="en-US" dirty="0" smtClean="0"/>
              <a:t>, Al</a:t>
            </a:r>
            <a:r>
              <a:rPr lang="en-US" baseline="30000" dirty="0" smtClean="0"/>
              <a:t>3+</a:t>
            </a:r>
            <a:r>
              <a:rPr lang="en-US" dirty="0" smtClean="0"/>
              <a:t>, </a:t>
            </a:r>
            <a:r>
              <a:rPr lang="en-US" baseline="30000" dirty="0" smtClean="0">
                <a:latin typeface="Wingdings"/>
                <a:ea typeface="Wingdings"/>
                <a:cs typeface="Wingdings"/>
                <a:sym typeface="Wingdings"/>
              </a:rPr>
              <a:t></a:t>
            </a:r>
            <a:r>
              <a:rPr lang="en-US" dirty="0" smtClean="0"/>
              <a:t>(NH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r>
              <a:rPr lang="en-US" baseline="30000" dirty="0" smtClean="0"/>
              <a:t>1+</a:t>
            </a:r>
            <a:r>
              <a:rPr lang="en-US" dirty="0" smtClean="0"/>
              <a:t>  </a:t>
            </a:r>
          </a:p>
          <a:p>
            <a:r>
              <a:rPr lang="en-US" dirty="0" smtClean="0"/>
              <a:t>Name them as you see them</a:t>
            </a:r>
          </a:p>
          <a:p>
            <a:pPr lvl="1"/>
            <a:r>
              <a:rPr lang="en-US" dirty="0" smtClean="0"/>
              <a:t>Binary: </a:t>
            </a:r>
            <a:r>
              <a:rPr lang="en-US" dirty="0" err="1" smtClean="0"/>
              <a:t>cation</a:t>
            </a:r>
            <a:r>
              <a:rPr lang="en-US" dirty="0" smtClean="0"/>
              <a:t> + anion + –ide</a:t>
            </a:r>
          </a:p>
          <a:p>
            <a:pPr lvl="1"/>
            <a:r>
              <a:rPr lang="en-US" dirty="0" smtClean="0"/>
              <a:t>Polyatomic: </a:t>
            </a:r>
            <a:r>
              <a:rPr lang="en-US" dirty="0" err="1" smtClean="0"/>
              <a:t>cation</a:t>
            </a:r>
            <a:r>
              <a:rPr lang="en-US" dirty="0" smtClean="0"/>
              <a:t> + polyatomic ion</a:t>
            </a:r>
          </a:p>
          <a:p>
            <a:pPr lvl="1"/>
            <a:r>
              <a:rPr lang="en-US" baseline="30000" dirty="0">
                <a:latin typeface="Wingdings"/>
                <a:ea typeface="Wingdings"/>
                <a:cs typeface="Wingdings"/>
                <a:sym typeface="Wingdings"/>
              </a:rPr>
              <a:t></a:t>
            </a:r>
            <a:r>
              <a:rPr lang="en-US" dirty="0" smtClean="0"/>
              <a:t>Ammonium binary: ammonium + anion + </a:t>
            </a:r>
            <a:r>
              <a:rPr lang="en-US" dirty="0"/>
              <a:t>–</a:t>
            </a:r>
            <a:r>
              <a:rPr lang="en-US" dirty="0" smtClean="0"/>
              <a:t>ide</a:t>
            </a:r>
          </a:p>
          <a:p>
            <a:pPr lvl="1"/>
            <a:r>
              <a:rPr lang="en-US" baseline="30000" dirty="0">
                <a:latin typeface="Wingdings"/>
                <a:ea typeface="Wingdings"/>
                <a:cs typeface="Wingdings"/>
                <a:sym typeface="Wingdings"/>
              </a:rPr>
              <a:t></a:t>
            </a:r>
            <a:r>
              <a:rPr lang="en-US" dirty="0" smtClean="0"/>
              <a:t>Ammonium polyatomic: ammonium + polyatomic 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52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Nomenclature: Type II (Pg2)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50722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Type II Compounds:</a:t>
            </a:r>
          </a:p>
          <a:p>
            <a:r>
              <a:rPr lang="en-US" dirty="0" smtClean="0"/>
              <a:t>These compounds are made up of a metal and nonmetal(s).</a:t>
            </a:r>
          </a:p>
          <a:p>
            <a:r>
              <a:rPr lang="en-US" dirty="0" smtClean="0"/>
              <a:t>They are ionic compounds</a:t>
            </a:r>
          </a:p>
          <a:p>
            <a:r>
              <a:rPr lang="en-US" dirty="0" smtClean="0"/>
              <a:t>The metal present forms </a:t>
            </a:r>
            <a:r>
              <a:rPr lang="en-US" u="sng" dirty="0" smtClean="0"/>
              <a:t>two or more</a:t>
            </a:r>
            <a:r>
              <a:rPr lang="en-US" dirty="0" smtClean="0"/>
              <a:t> oxidation states of </a:t>
            </a:r>
            <a:r>
              <a:rPr lang="en-US" dirty="0" err="1" smtClean="0"/>
              <a:t>cation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All other metals besides: Group 1, Group 2, Ag</a:t>
            </a:r>
            <a:r>
              <a:rPr lang="en-US" baseline="30000" dirty="0" smtClean="0"/>
              <a:t>1+</a:t>
            </a:r>
            <a:r>
              <a:rPr lang="en-US" dirty="0" smtClean="0"/>
              <a:t>, Zn</a:t>
            </a:r>
            <a:r>
              <a:rPr lang="en-US" baseline="30000" dirty="0" smtClean="0"/>
              <a:t>2+</a:t>
            </a:r>
            <a:r>
              <a:rPr lang="en-US" dirty="0" smtClean="0"/>
              <a:t>, Al</a:t>
            </a:r>
            <a:r>
              <a:rPr lang="en-US" baseline="30000" dirty="0" smtClean="0"/>
              <a:t>3+</a:t>
            </a:r>
            <a:r>
              <a:rPr lang="en-US" dirty="0" smtClean="0"/>
              <a:t>, </a:t>
            </a:r>
            <a:r>
              <a:rPr lang="en-US" baseline="30000" dirty="0" smtClean="0">
                <a:latin typeface="Wingdings"/>
                <a:ea typeface="Wingdings"/>
                <a:cs typeface="Wingdings"/>
                <a:sym typeface="Wingdings"/>
              </a:rPr>
              <a:t></a:t>
            </a:r>
            <a:r>
              <a:rPr lang="en-US" dirty="0" smtClean="0"/>
              <a:t>(NH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r>
              <a:rPr lang="en-US" baseline="30000" dirty="0" smtClean="0"/>
              <a:t>1+</a:t>
            </a:r>
            <a:r>
              <a:rPr lang="en-US" dirty="0" smtClean="0"/>
              <a:t>  </a:t>
            </a:r>
          </a:p>
          <a:p>
            <a:r>
              <a:rPr lang="en-US" dirty="0"/>
              <a:t>Name them as you see them (with </a:t>
            </a:r>
            <a:r>
              <a:rPr lang="en-US" dirty="0" err="1"/>
              <a:t>cation</a:t>
            </a:r>
            <a:r>
              <a:rPr lang="en-US" dirty="0"/>
              <a:t> charge</a:t>
            </a:r>
            <a:r>
              <a:rPr lang="en-US" dirty="0">
                <a:sym typeface="Wingdings"/>
              </a:rPr>
              <a:t>)</a:t>
            </a:r>
            <a:endParaRPr lang="en-US" dirty="0"/>
          </a:p>
          <a:p>
            <a:pPr lvl="1"/>
            <a:r>
              <a:rPr lang="en-US" dirty="0"/>
              <a:t>Binary: </a:t>
            </a:r>
            <a:r>
              <a:rPr lang="en-US" dirty="0" err="1"/>
              <a:t>cation</a:t>
            </a:r>
            <a:r>
              <a:rPr lang="en-US" dirty="0"/>
              <a:t> (</a:t>
            </a:r>
            <a:r>
              <a:rPr lang="en-US" i="1" dirty="0"/>
              <a:t>charge</a:t>
            </a:r>
            <a:r>
              <a:rPr lang="en-US" dirty="0"/>
              <a:t>) + anion + –ide</a:t>
            </a:r>
          </a:p>
          <a:p>
            <a:pPr lvl="1"/>
            <a:r>
              <a:rPr lang="en-US" dirty="0"/>
              <a:t>Polyatomic: </a:t>
            </a:r>
            <a:r>
              <a:rPr lang="en-US" dirty="0" err="1"/>
              <a:t>cation</a:t>
            </a:r>
            <a:r>
              <a:rPr lang="en-US" dirty="0"/>
              <a:t> (</a:t>
            </a:r>
            <a:r>
              <a:rPr lang="en-US" i="1" dirty="0"/>
              <a:t>charge</a:t>
            </a:r>
            <a:r>
              <a:rPr lang="en-US" dirty="0"/>
              <a:t>) + polyatomic ion</a:t>
            </a:r>
          </a:p>
        </p:txBody>
      </p:sp>
    </p:spTree>
    <p:extLst>
      <p:ext uri="{BB962C8B-B14F-4D97-AF65-F5344CB8AC3E}">
        <p14:creationId xmlns:p14="http://schemas.microsoft.com/office/powerpoint/2010/main" val="2504532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Nomenclature: Type II (Pg2)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5072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Steps for Naming Type II Compounds:</a:t>
            </a:r>
          </a:p>
          <a:p>
            <a:r>
              <a:rPr lang="en-US" dirty="0" smtClean="0"/>
              <a:t>Determine the anion charge</a:t>
            </a:r>
          </a:p>
          <a:p>
            <a:r>
              <a:rPr lang="en-US" dirty="0" smtClean="0"/>
              <a:t>Determine the overall negative charge</a:t>
            </a:r>
          </a:p>
          <a:p>
            <a:r>
              <a:rPr lang="en-US" dirty="0" smtClean="0"/>
              <a:t>Determine the overall positive charge</a:t>
            </a:r>
          </a:p>
          <a:p>
            <a:r>
              <a:rPr lang="en-US" dirty="0" smtClean="0"/>
              <a:t>Determine the </a:t>
            </a:r>
            <a:r>
              <a:rPr lang="en-US" dirty="0" err="1" smtClean="0"/>
              <a:t>cation</a:t>
            </a:r>
            <a:r>
              <a:rPr lang="en-US" dirty="0" smtClean="0"/>
              <a:t> charge</a:t>
            </a:r>
          </a:p>
          <a:p>
            <a:r>
              <a:rPr lang="en-US" dirty="0"/>
              <a:t>Name them as you see them (with </a:t>
            </a:r>
            <a:r>
              <a:rPr lang="en-US" dirty="0" err="1"/>
              <a:t>cation</a:t>
            </a:r>
            <a:r>
              <a:rPr lang="en-US" dirty="0"/>
              <a:t> charge</a:t>
            </a:r>
            <a:r>
              <a:rPr lang="en-US" dirty="0">
                <a:sym typeface="Wingdings"/>
              </a:rPr>
              <a:t>)</a:t>
            </a:r>
            <a:endParaRPr lang="en-US" dirty="0"/>
          </a:p>
          <a:p>
            <a:pPr lvl="1"/>
            <a:r>
              <a:rPr lang="en-US" dirty="0"/>
              <a:t>Binary: </a:t>
            </a:r>
            <a:r>
              <a:rPr lang="en-US" dirty="0" err="1"/>
              <a:t>cation</a:t>
            </a:r>
            <a:r>
              <a:rPr lang="en-US" dirty="0"/>
              <a:t> (</a:t>
            </a:r>
            <a:r>
              <a:rPr lang="en-US" i="1" dirty="0"/>
              <a:t>charge</a:t>
            </a:r>
            <a:r>
              <a:rPr lang="en-US" dirty="0"/>
              <a:t>) + anion + –ide</a:t>
            </a:r>
          </a:p>
          <a:p>
            <a:pPr lvl="1"/>
            <a:r>
              <a:rPr lang="en-US" dirty="0"/>
              <a:t>Polyatomic: </a:t>
            </a:r>
            <a:r>
              <a:rPr lang="en-US" dirty="0" err="1"/>
              <a:t>cation</a:t>
            </a:r>
            <a:r>
              <a:rPr lang="en-US" dirty="0"/>
              <a:t> (</a:t>
            </a:r>
            <a:r>
              <a:rPr lang="en-US" i="1" dirty="0"/>
              <a:t>charge</a:t>
            </a:r>
            <a:r>
              <a:rPr lang="en-US" dirty="0"/>
              <a:t>) + polyatomic </a:t>
            </a:r>
            <a:r>
              <a:rPr lang="en-US" dirty="0" smtClean="0"/>
              <a:t>ion</a:t>
            </a:r>
          </a:p>
        </p:txBody>
      </p:sp>
    </p:spTree>
    <p:extLst>
      <p:ext uri="{BB962C8B-B14F-4D97-AF65-F5344CB8AC3E}">
        <p14:creationId xmlns:p14="http://schemas.microsoft.com/office/powerpoint/2010/main" val="3952438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Nomenclature: Anions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9290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Anions </a:t>
            </a:r>
            <a:r>
              <a:rPr lang="en-US" u="sng" dirty="0" smtClean="0"/>
              <a:t>always appear after</a:t>
            </a:r>
            <a:r>
              <a:rPr lang="en-US" dirty="0" smtClean="0"/>
              <a:t> </a:t>
            </a:r>
            <a:r>
              <a:rPr lang="en-US" dirty="0" err="1" smtClean="0"/>
              <a:t>cations</a:t>
            </a:r>
            <a:r>
              <a:rPr lang="en-US" dirty="0" smtClean="0"/>
              <a:t> in the formula:</a:t>
            </a:r>
          </a:p>
          <a:p>
            <a:pPr marL="0" indent="0">
              <a:buNone/>
            </a:pPr>
            <a:r>
              <a:rPr lang="en-US" dirty="0" smtClean="0"/>
              <a:t>Monatomic Ions:</a:t>
            </a:r>
          </a:p>
          <a:p>
            <a:r>
              <a:rPr lang="en-US" dirty="0" smtClean="0"/>
              <a:t>Halogens (1– charge)</a:t>
            </a:r>
          </a:p>
          <a:p>
            <a:r>
              <a:rPr lang="en-US" dirty="0" smtClean="0"/>
              <a:t>Oxygen group (2– </a:t>
            </a:r>
            <a:r>
              <a:rPr lang="en-US" dirty="0"/>
              <a:t>charge)</a:t>
            </a:r>
          </a:p>
          <a:p>
            <a:r>
              <a:rPr lang="en-US" dirty="0" smtClean="0"/>
              <a:t>Nitrogen group (3– </a:t>
            </a:r>
            <a:r>
              <a:rPr lang="en-US" dirty="0"/>
              <a:t>charge)</a:t>
            </a:r>
          </a:p>
          <a:p>
            <a:r>
              <a:rPr lang="en-US" baseline="30000" dirty="0">
                <a:latin typeface="Wingdings"/>
                <a:ea typeface="Wingdings"/>
                <a:cs typeface="Wingdings"/>
                <a:sym typeface="Wingdings"/>
              </a:rPr>
              <a:t></a:t>
            </a:r>
            <a:r>
              <a:rPr lang="en-US" dirty="0" smtClean="0"/>
              <a:t>Hydrogen (1– charge)</a:t>
            </a:r>
          </a:p>
          <a:p>
            <a:pPr marL="0" indent="0">
              <a:buNone/>
            </a:pPr>
            <a:r>
              <a:rPr lang="en-US" dirty="0" smtClean="0"/>
              <a:t>Polyatomic ions</a:t>
            </a:r>
            <a:br>
              <a:rPr lang="en-US" dirty="0" smtClean="0"/>
            </a:br>
            <a:endParaRPr lang="en-US" dirty="0" smtClean="0"/>
          </a:p>
          <a:p>
            <a:r>
              <a:rPr lang="en-US" baseline="30000" dirty="0" smtClean="0">
                <a:latin typeface="Wingdings"/>
                <a:ea typeface="Wingdings"/>
                <a:cs typeface="Wingdings"/>
                <a:sym typeface="Wingdings"/>
              </a:rPr>
              <a:t></a:t>
            </a:r>
            <a:r>
              <a:rPr lang="en-US" dirty="0" smtClean="0">
                <a:sym typeface="Wingdings"/>
              </a:rPr>
              <a:t>When it does not appear at the beginning of the compound.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45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949370"/>
          </a:xfrm>
        </p:spPr>
        <p:txBody>
          <a:bodyPr/>
          <a:lstStyle/>
          <a:p>
            <a:r>
              <a:rPr lang="en-US" dirty="0" smtClean="0"/>
              <a:t>Fe</a:t>
            </a:r>
            <a:r>
              <a:rPr lang="en-US" baseline="30000" dirty="0" smtClean="0"/>
              <a:t>2+</a:t>
            </a:r>
            <a:r>
              <a:rPr lang="en-US" dirty="0" smtClean="0"/>
              <a:t>: Ferr</a:t>
            </a:r>
            <a:r>
              <a:rPr lang="en-US" i="1" dirty="0" smtClean="0"/>
              <a:t>ous</a:t>
            </a:r>
            <a:endParaRPr lang="en-US" dirty="0" smtClean="0"/>
          </a:p>
          <a:p>
            <a:r>
              <a:rPr lang="en-US" dirty="0" smtClean="0"/>
              <a:t>Fe</a:t>
            </a:r>
            <a:r>
              <a:rPr lang="en-US" baseline="30000" dirty="0" smtClean="0"/>
              <a:t>3+</a:t>
            </a:r>
            <a:r>
              <a:rPr lang="en-US" dirty="0"/>
              <a:t>: </a:t>
            </a:r>
            <a:r>
              <a:rPr lang="en-US" dirty="0" smtClean="0"/>
              <a:t>Ferr</a:t>
            </a:r>
            <a:r>
              <a:rPr lang="en-US" i="1" dirty="0" smtClean="0"/>
              <a:t>ic</a:t>
            </a:r>
            <a:endParaRPr lang="en-US" dirty="0"/>
          </a:p>
          <a:p>
            <a:r>
              <a:rPr lang="en-US" dirty="0" smtClean="0"/>
              <a:t>Co</a:t>
            </a:r>
            <a:r>
              <a:rPr lang="en-US" baseline="30000" dirty="0" smtClean="0"/>
              <a:t>2</a:t>
            </a:r>
            <a:r>
              <a:rPr lang="en-US" baseline="30000" dirty="0"/>
              <a:t>+</a:t>
            </a:r>
            <a:r>
              <a:rPr lang="en-US" dirty="0"/>
              <a:t>: </a:t>
            </a:r>
            <a:r>
              <a:rPr lang="en-US" dirty="0" smtClean="0"/>
              <a:t>Cobalt</a:t>
            </a:r>
            <a:r>
              <a:rPr lang="en-US" i="1" dirty="0" smtClean="0"/>
              <a:t>ous</a:t>
            </a:r>
            <a:endParaRPr lang="en-US" dirty="0"/>
          </a:p>
          <a:p>
            <a:r>
              <a:rPr lang="en-US" dirty="0" smtClean="0"/>
              <a:t>Co</a:t>
            </a:r>
            <a:r>
              <a:rPr lang="en-US" baseline="30000" dirty="0"/>
              <a:t>3</a:t>
            </a:r>
            <a:r>
              <a:rPr lang="en-US" baseline="30000" dirty="0" smtClean="0"/>
              <a:t>+</a:t>
            </a:r>
            <a:r>
              <a:rPr lang="en-US" dirty="0"/>
              <a:t>: </a:t>
            </a:r>
            <a:r>
              <a:rPr lang="en-US" dirty="0" smtClean="0"/>
              <a:t>Cobalt</a:t>
            </a:r>
            <a:r>
              <a:rPr lang="en-US" i="1" dirty="0" smtClean="0"/>
              <a:t>ic</a:t>
            </a:r>
            <a:endParaRPr lang="en-US" dirty="0"/>
          </a:p>
          <a:p>
            <a:r>
              <a:rPr lang="en-US" dirty="0" smtClean="0"/>
              <a:t>Ni</a:t>
            </a:r>
            <a:r>
              <a:rPr lang="en-US" baseline="30000" dirty="0" smtClean="0"/>
              <a:t>2</a:t>
            </a:r>
            <a:r>
              <a:rPr lang="en-US" baseline="30000" dirty="0"/>
              <a:t>+</a:t>
            </a:r>
            <a:r>
              <a:rPr lang="en-US" dirty="0"/>
              <a:t>: </a:t>
            </a:r>
            <a:r>
              <a:rPr lang="en-US" dirty="0" err="1" smtClean="0"/>
              <a:t>Nickel</a:t>
            </a:r>
            <a:r>
              <a:rPr lang="en-US" i="1" dirty="0" err="1" smtClean="0"/>
              <a:t>ous</a:t>
            </a:r>
            <a:endParaRPr lang="en-US" dirty="0"/>
          </a:p>
          <a:p>
            <a:r>
              <a:rPr lang="en-US" dirty="0" smtClean="0"/>
              <a:t>Ni</a:t>
            </a:r>
            <a:r>
              <a:rPr lang="en-US" baseline="30000" dirty="0"/>
              <a:t>3</a:t>
            </a:r>
            <a:r>
              <a:rPr lang="en-US" baseline="30000" dirty="0" smtClean="0"/>
              <a:t>+</a:t>
            </a:r>
            <a:r>
              <a:rPr lang="en-US" dirty="0"/>
              <a:t>: </a:t>
            </a:r>
            <a:r>
              <a:rPr lang="en-US" dirty="0" smtClean="0"/>
              <a:t>Nickel</a:t>
            </a:r>
            <a:r>
              <a:rPr lang="en-US" i="1" dirty="0" smtClean="0"/>
              <a:t>ic</a:t>
            </a:r>
            <a:endParaRPr lang="en-US" dirty="0"/>
          </a:p>
          <a:p>
            <a:r>
              <a:rPr lang="en-US" dirty="0" smtClean="0"/>
              <a:t>Cu</a:t>
            </a:r>
            <a:r>
              <a:rPr lang="en-US" baseline="30000" dirty="0"/>
              <a:t>1</a:t>
            </a:r>
            <a:r>
              <a:rPr lang="en-US" baseline="30000" dirty="0" smtClean="0"/>
              <a:t>+</a:t>
            </a:r>
            <a:r>
              <a:rPr lang="en-US" dirty="0"/>
              <a:t>: </a:t>
            </a:r>
            <a:r>
              <a:rPr lang="en-US" dirty="0" smtClean="0"/>
              <a:t>Cupr</a:t>
            </a:r>
            <a:r>
              <a:rPr lang="en-US" i="1" dirty="0" smtClean="0"/>
              <a:t>ous</a:t>
            </a:r>
            <a:endParaRPr lang="en-US" dirty="0"/>
          </a:p>
          <a:p>
            <a:r>
              <a:rPr lang="en-US" dirty="0" smtClean="0"/>
              <a:t>Cu</a:t>
            </a:r>
            <a:r>
              <a:rPr lang="en-US" baseline="30000" dirty="0"/>
              <a:t>2</a:t>
            </a:r>
            <a:r>
              <a:rPr lang="en-US" baseline="30000" dirty="0" smtClean="0"/>
              <a:t>+</a:t>
            </a:r>
            <a:r>
              <a:rPr lang="en-US" dirty="0"/>
              <a:t>: </a:t>
            </a:r>
            <a:r>
              <a:rPr lang="en-US" dirty="0" smtClean="0"/>
              <a:t>Cupr</a:t>
            </a:r>
            <a:r>
              <a:rPr lang="en-US" i="1" dirty="0" smtClean="0"/>
              <a:t>ic</a:t>
            </a:r>
            <a:endParaRPr lang="en-US" dirty="0"/>
          </a:p>
          <a:p>
            <a:r>
              <a:rPr lang="en-US" dirty="0" smtClean="0"/>
              <a:t>Sn</a:t>
            </a:r>
            <a:r>
              <a:rPr lang="en-US" baseline="30000" dirty="0"/>
              <a:t>2</a:t>
            </a:r>
            <a:r>
              <a:rPr lang="en-US" baseline="30000" dirty="0" smtClean="0"/>
              <a:t>+</a:t>
            </a:r>
            <a:r>
              <a:rPr lang="en-US" dirty="0"/>
              <a:t>: </a:t>
            </a:r>
            <a:r>
              <a:rPr lang="en-US" dirty="0" smtClean="0"/>
              <a:t>Stann</a:t>
            </a:r>
            <a:r>
              <a:rPr lang="en-US" i="1" dirty="0" smtClean="0"/>
              <a:t>ous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949370"/>
          </a:xfrm>
        </p:spPr>
        <p:txBody>
          <a:bodyPr/>
          <a:lstStyle/>
          <a:p>
            <a:r>
              <a:rPr lang="en-US" dirty="0" smtClean="0"/>
              <a:t>Sn</a:t>
            </a:r>
            <a:r>
              <a:rPr lang="en-US" baseline="30000" dirty="0" smtClean="0"/>
              <a:t>4+</a:t>
            </a:r>
            <a:r>
              <a:rPr lang="en-US" dirty="0"/>
              <a:t>: </a:t>
            </a:r>
            <a:r>
              <a:rPr lang="en-US" dirty="0" smtClean="0"/>
              <a:t>Stann</a:t>
            </a:r>
            <a:r>
              <a:rPr lang="en-US" i="1" dirty="0" smtClean="0"/>
              <a:t>ic</a:t>
            </a:r>
            <a:endParaRPr lang="en-US" dirty="0"/>
          </a:p>
          <a:p>
            <a:r>
              <a:rPr lang="en-US" dirty="0" smtClean="0"/>
              <a:t>Sb</a:t>
            </a:r>
            <a:r>
              <a:rPr lang="en-US" baseline="30000" dirty="0"/>
              <a:t>3</a:t>
            </a:r>
            <a:r>
              <a:rPr lang="en-US" baseline="30000" dirty="0" smtClean="0"/>
              <a:t>+</a:t>
            </a:r>
            <a:r>
              <a:rPr lang="en-US" dirty="0"/>
              <a:t>: </a:t>
            </a:r>
            <a:r>
              <a:rPr lang="en-US" dirty="0" err="1" smtClean="0"/>
              <a:t>Stib</a:t>
            </a:r>
            <a:r>
              <a:rPr lang="en-US" i="1" dirty="0" err="1" smtClean="0"/>
              <a:t>ous</a:t>
            </a:r>
            <a:endParaRPr lang="en-US" dirty="0"/>
          </a:p>
          <a:p>
            <a:r>
              <a:rPr lang="en-US" dirty="0" smtClean="0"/>
              <a:t>Sb</a:t>
            </a:r>
            <a:r>
              <a:rPr lang="en-US" baseline="30000" dirty="0"/>
              <a:t>5</a:t>
            </a:r>
            <a:r>
              <a:rPr lang="en-US" baseline="30000" dirty="0" smtClean="0"/>
              <a:t>+</a:t>
            </a:r>
            <a:r>
              <a:rPr lang="en-US" dirty="0"/>
              <a:t>: </a:t>
            </a:r>
            <a:r>
              <a:rPr lang="en-US" dirty="0" err="1" smtClean="0"/>
              <a:t>Stib</a:t>
            </a:r>
            <a:r>
              <a:rPr lang="en-US" i="1" dirty="0" err="1" smtClean="0"/>
              <a:t>ic</a:t>
            </a:r>
            <a:endParaRPr lang="en-US" dirty="0"/>
          </a:p>
          <a:p>
            <a:r>
              <a:rPr lang="en-US" dirty="0" smtClean="0"/>
              <a:t>Au</a:t>
            </a:r>
            <a:r>
              <a:rPr lang="en-US" baseline="30000" dirty="0"/>
              <a:t>1</a:t>
            </a:r>
            <a:r>
              <a:rPr lang="en-US" baseline="30000" dirty="0" smtClean="0"/>
              <a:t>+</a:t>
            </a:r>
            <a:r>
              <a:rPr lang="en-US" dirty="0"/>
              <a:t>: </a:t>
            </a:r>
            <a:r>
              <a:rPr lang="en-US" dirty="0" smtClean="0"/>
              <a:t>Aur</a:t>
            </a:r>
            <a:r>
              <a:rPr lang="en-US" i="1" dirty="0" smtClean="0"/>
              <a:t>ous</a:t>
            </a:r>
            <a:endParaRPr lang="en-US" dirty="0"/>
          </a:p>
          <a:p>
            <a:r>
              <a:rPr lang="en-US" dirty="0" smtClean="0"/>
              <a:t>Au</a:t>
            </a:r>
            <a:r>
              <a:rPr lang="en-US" baseline="30000" dirty="0" smtClean="0"/>
              <a:t>3</a:t>
            </a:r>
            <a:r>
              <a:rPr lang="en-US" baseline="30000" dirty="0"/>
              <a:t>+</a:t>
            </a:r>
            <a:r>
              <a:rPr lang="en-US" dirty="0"/>
              <a:t>: </a:t>
            </a:r>
            <a:r>
              <a:rPr lang="en-US" dirty="0" smtClean="0"/>
              <a:t>Aur</a:t>
            </a:r>
            <a:r>
              <a:rPr lang="en-US" i="1" dirty="0" smtClean="0"/>
              <a:t>ic</a:t>
            </a:r>
            <a:endParaRPr lang="en-US" dirty="0"/>
          </a:p>
          <a:p>
            <a:r>
              <a:rPr lang="en-US" dirty="0" smtClean="0"/>
              <a:t>Hg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2</a:t>
            </a:r>
            <a:r>
              <a:rPr lang="en-US" baseline="30000" dirty="0"/>
              <a:t>+</a:t>
            </a:r>
            <a:r>
              <a:rPr lang="en-US" dirty="0"/>
              <a:t>: </a:t>
            </a:r>
            <a:r>
              <a:rPr lang="en-US" dirty="0" err="1" smtClean="0"/>
              <a:t>Mercur</a:t>
            </a:r>
            <a:r>
              <a:rPr lang="en-US" i="1" dirty="0" err="1" smtClean="0"/>
              <a:t>ous</a:t>
            </a:r>
            <a:endParaRPr lang="en-US" dirty="0"/>
          </a:p>
          <a:p>
            <a:r>
              <a:rPr lang="en-US" dirty="0" smtClean="0"/>
              <a:t>Hg</a:t>
            </a:r>
            <a:r>
              <a:rPr lang="en-US" baseline="30000" dirty="0" smtClean="0"/>
              <a:t>2+</a:t>
            </a:r>
            <a:r>
              <a:rPr lang="en-US" dirty="0"/>
              <a:t>: </a:t>
            </a:r>
            <a:r>
              <a:rPr lang="en-US" dirty="0" smtClean="0"/>
              <a:t>Mercur</a:t>
            </a:r>
            <a:r>
              <a:rPr lang="en-US" i="1" dirty="0" smtClean="0"/>
              <a:t>ic</a:t>
            </a:r>
            <a:endParaRPr lang="en-US" dirty="0"/>
          </a:p>
          <a:p>
            <a:r>
              <a:rPr lang="en-US" dirty="0" smtClean="0"/>
              <a:t>Pb</a:t>
            </a:r>
            <a:r>
              <a:rPr lang="en-US" baseline="30000" dirty="0" smtClean="0"/>
              <a:t>2</a:t>
            </a:r>
            <a:r>
              <a:rPr lang="en-US" baseline="30000" dirty="0"/>
              <a:t>+</a:t>
            </a:r>
            <a:r>
              <a:rPr lang="en-US" dirty="0"/>
              <a:t>: </a:t>
            </a:r>
            <a:r>
              <a:rPr lang="en-US" dirty="0" err="1" smtClean="0"/>
              <a:t>Plumb</a:t>
            </a:r>
            <a:r>
              <a:rPr lang="en-US" i="1" dirty="0" err="1" smtClean="0"/>
              <a:t>ous</a:t>
            </a:r>
            <a:endParaRPr lang="en-US" dirty="0"/>
          </a:p>
          <a:p>
            <a:r>
              <a:rPr lang="en-US" dirty="0" smtClean="0"/>
              <a:t>Pb</a:t>
            </a:r>
            <a:r>
              <a:rPr lang="en-US" baseline="30000" dirty="0" smtClean="0"/>
              <a:t>4+</a:t>
            </a:r>
            <a:r>
              <a:rPr lang="en-US" dirty="0"/>
              <a:t>: </a:t>
            </a:r>
            <a:r>
              <a:rPr lang="en-US" dirty="0" smtClean="0"/>
              <a:t>Plumb</a:t>
            </a:r>
            <a:r>
              <a:rPr lang="en-US" i="1" dirty="0" smtClean="0"/>
              <a:t>ic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363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3770</TotalTime>
  <Words>1138</Words>
  <Application>Microsoft Macintosh PowerPoint</Application>
  <PresentationFormat>On-screen Show (4:3)</PresentationFormat>
  <Paragraphs>219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Breeze</vt:lpstr>
      <vt:lpstr>Nomenclature</vt:lpstr>
      <vt:lpstr>Formula Writing</vt:lpstr>
      <vt:lpstr>Formula Writing</vt:lpstr>
      <vt:lpstr>PowerPoint Presentation</vt:lpstr>
      <vt:lpstr>Nomenclature: Type I (Pg 2)</vt:lpstr>
      <vt:lpstr>Nomenclature: Type II (Pg2)</vt:lpstr>
      <vt:lpstr>Nomenclature: Type II (Pg2)</vt:lpstr>
      <vt:lpstr>Nomenclature: Anions</vt:lpstr>
      <vt:lpstr>Old Names</vt:lpstr>
      <vt:lpstr>Nomenclature: Type III(Pg2)</vt:lpstr>
      <vt:lpstr>Type III: Greek Prefixes</vt:lpstr>
      <vt:lpstr>Nomenclature: Acids (Pg2)</vt:lpstr>
      <vt:lpstr>Types Of Acids</vt:lpstr>
      <vt:lpstr>Rules for Naming Acids</vt:lpstr>
      <vt:lpstr>Rules for Naming Acids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Roe</dc:creator>
  <cp:lastModifiedBy>Stephen Roe</cp:lastModifiedBy>
  <cp:revision>29</cp:revision>
  <dcterms:created xsi:type="dcterms:W3CDTF">2014-11-02T23:15:24Z</dcterms:created>
  <dcterms:modified xsi:type="dcterms:W3CDTF">2014-11-14T15:14:22Z</dcterms:modified>
</cp:coreProperties>
</file>