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70" r:id="rId1"/>
  </p:sld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83" r:id="rId10"/>
    <p:sldId id="264" r:id="rId11"/>
    <p:sldId id="265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5" r:id="rId20"/>
    <p:sldId id="276" r:id="rId21"/>
    <p:sldId id="277" r:id="rId22"/>
    <p:sldId id="281" r:id="rId23"/>
    <p:sldId id="278" r:id="rId24"/>
    <p:sldId id="279" r:id="rId25"/>
    <p:sldId id="280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21" d="100"/>
          <a:sy n="121" d="100"/>
        </p:scale>
        <p:origin x="-552" y="20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Relationship Id="rId2" Type="http://schemas.openxmlformats.org/officeDocument/2006/relationships/image" Target="../media/image17.emf"/><Relationship Id="rId3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252D16-D258-7849-9E0C-65FCF38D83D4}" type="datetimeFigureOut">
              <a:rPr lang="en-US" smtClean="0"/>
              <a:t>2/24/19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24049-3338-1047-99CA-135431AFC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25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2/24/19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2/24/19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FFF1-9C47-49F0-AE12-AF188F3F4E82}" type="datetime1">
              <a:rPr lang="en-US" smtClean="0"/>
              <a:pPr/>
              <a:t>2/24/19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FFF1-9C47-49F0-AE12-AF188F3F4E82}" type="datetime1">
              <a:rPr lang="en-US" smtClean="0"/>
              <a:pPr/>
              <a:t>2/24/19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FFF1-9C47-49F0-AE12-AF188F3F4E82}" type="datetime1">
              <a:rPr lang="en-US" smtClean="0"/>
              <a:pPr/>
              <a:t>2/24/19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2/24/19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2/24/19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2/24/19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FFF1-9C47-49F0-AE12-AF188F3F4E82}" type="datetime1">
              <a:rPr lang="en-US" smtClean="0"/>
              <a:pPr/>
              <a:t>2/24/19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FFF1-9C47-49F0-AE12-AF188F3F4E82}" type="datetime1">
              <a:rPr lang="en-US" smtClean="0"/>
              <a:pPr/>
              <a:t>2/24/19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2/24/19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2/24/19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2/24/19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2/24/19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2/24/19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71" r:id="rId1"/>
    <p:sldLayoutId id="2147484872" r:id="rId2"/>
    <p:sldLayoutId id="2147484873" r:id="rId3"/>
    <p:sldLayoutId id="2147484874" r:id="rId4"/>
    <p:sldLayoutId id="2147484875" r:id="rId5"/>
    <p:sldLayoutId id="2147484876" r:id="rId6"/>
    <p:sldLayoutId id="2147484877" r:id="rId7"/>
    <p:sldLayoutId id="2147484878" r:id="rId8"/>
    <p:sldLayoutId id="2147484879" r:id="rId9"/>
    <p:sldLayoutId id="2147484880" r:id="rId10"/>
    <p:sldLayoutId id="2147484881" r:id="rId11"/>
    <p:sldLayoutId id="2147484882" r:id="rId12"/>
    <p:sldLayoutId id="2147484883" r:id="rId13"/>
    <p:sldLayoutId id="2147484884" r:id="rId14"/>
    <p:sldLayoutId id="2147484885" r:id="rId15"/>
    <p:sldLayoutId id="2147484886" r:id="rId16"/>
  </p:sldLayoutIdLst>
  <p:hf sldNum="0" hdr="0" ftr="0" dt="0"/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6.emf"/><Relationship Id="rId5" Type="http://schemas.openxmlformats.org/officeDocument/2006/relationships/oleObject" Target="../embeddings/oleObject2.bin"/><Relationship Id="rId6" Type="http://schemas.openxmlformats.org/officeDocument/2006/relationships/oleObject" Target="../embeddings/oleObject3.bin"/><Relationship Id="rId7" Type="http://schemas.openxmlformats.org/officeDocument/2006/relationships/image" Target="../media/image17.emf"/><Relationship Id="rId8" Type="http://schemas.openxmlformats.org/officeDocument/2006/relationships/oleObject" Target="../embeddings/oleObject4.bin"/><Relationship Id="rId9" Type="http://schemas.openxmlformats.org/officeDocument/2006/relationships/oleObject" Target="../embeddings/oleObject5.bin"/><Relationship Id="rId10" Type="http://schemas.openxmlformats.org/officeDocument/2006/relationships/oleObject" Target="../embeddings/oleObject6.bin"/><Relationship Id="rId11" Type="http://schemas.openxmlformats.org/officeDocument/2006/relationships/image" Target="../media/image18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MODERN ATOMIC THEORY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1. Background (Light &amp; Energy)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16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 Bohr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267" y="2133600"/>
            <a:ext cx="8417983" cy="39925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Electrons move in </a:t>
            </a:r>
            <a:r>
              <a:rPr lang="en-US" sz="3600" u="sng" dirty="0" smtClean="0"/>
              <a:t>orbits</a:t>
            </a:r>
            <a:r>
              <a:rPr lang="en-US" sz="3600" dirty="0" smtClean="0"/>
              <a:t> that correspond to the different energy levels.</a:t>
            </a:r>
          </a:p>
          <a:p>
            <a:r>
              <a:rPr lang="en-US" sz="3600" dirty="0" smtClean="0"/>
              <a:t>Electrons can “jump” orbits by </a:t>
            </a:r>
            <a:r>
              <a:rPr lang="en-US" sz="3600" u="sng" dirty="0" smtClean="0"/>
              <a:t>either absorbing or emitting photons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How do light and energy provide the background for the modern atomic theory</a:t>
            </a:r>
            <a:r>
              <a:rPr lang="en-US" sz="1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413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 Bohr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067" y="2133600"/>
            <a:ext cx="8367183" cy="3992563"/>
          </a:xfrm>
        </p:spPr>
        <p:txBody>
          <a:bodyPr/>
          <a:lstStyle/>
          <a:p>
            <a:r>
              <a:rPr lang="en-US" dirty="0" smtClean="0"/>
              <a:t>Illustration: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0534" y="2552700"/>
            <a:ext cx="5372100" cy="3886200"/>
          </a:xfrm>
          <a:prstGeom prst="rect">
            <a:avLst/>
          </a:prstGeom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How do light and energy provide the background for the modern atomic theory</a:t>
            </a:r>
            <a:r>
              <a:rPr lang="en-US" sz="1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977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F. Developing the QM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267" y="2133600"/>
            <a:ext cx="8417983" cy="39925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Louis de Broglie </a:t>
            </a:r>
            <a:r>
              <a:rPr lang="en-US" sz="3600" dirty="0"/>
              <a:t>– </a:t>
            </a:r>
            <a:r>
              <a:rPr lang="en-US" sz="3600" dirty="0" smtClean="0"/>
              <a:t>1924</a:t>
            </a:r>
          </a:p>
          <a:p>
            <a:r>
              <a:rPr lang="en-US" sz="3600" dirty="0" smtClean="0"/>
              <a:t>Electrons have a dual </a:t>
            </a:r>
            <a:r>
              <a:rPr lang="en-US" sz="3600" b="1" dirty="0" smtClean="0"/>
              <a:t>wave</a:t>
            </a:r>
            <a:r>
              <a:rPr lang="en-US" sz="3600" dirty="0" smtClean="0"/>
              <a:t>–particle nature like light.</a:t>
            </a:r>
          </a:p>
          <a:p>
            <a:pPr lvl="1"/>
            <a:r>
              <a:rPr lang="en-US" sz="3400" dirty="0" smtClean="0"/>
              <a:t>If light can act like a particle, </a:t>
            </a:r>
            <a:br>
              <a:rPr lang="en-US" sz="3400" dirty="0" smtClean="0"/>
            </a:br>
            <a:r>
              <a:rPr lang="en-US" sz="3400" dirty="0" smtClean="0"/>
              <a:t>can a particle act like a wave?</a:t>
            </a:r>
            <a:endParaRPr lang="en-US" sz="3400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How do light and energy provide the background for the modern atomic theory</a:t>
            </a:r>
            <a:r>
              <a:rPr lang="en-US" sz="1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pic>
        <p:nvPicPr>
          <p:cNvPr id="6" name="Picture 5" descr="Broglie_Bi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250" y="3657600"/>
            <a:ext cx="2080000" cy="264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014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F. Developing the QM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267" y="2133600"/>
            <a:ext cx="8417983" cy="3992563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Erwin Schrödinger </a:t>
            </a:r>
            <a:r>
              <a:rPr lang="en-US" sz="3600" dirty="0"/>
              <a:t>– </a:t>
            </a:r>
            <a:r>
              <a:rPr lang="en-US" sz="3600" dirty="0" smtClean="0"/>
              <a:t>1926</a:t>
            </a:r>
          </a:p>
          <a:p>
            <a:r>
              <a:rPr lang="en-US" sz="3600" dirty="0" smtClean="0"/>
              <a:t>Schrödinger Wave </a:t>
            </a:r>
            <a:r>
              <a:rPr lang="en-US" sz="3600" dirty="0"/>
              <a:t>E</a:t>
            </a:r>
            <a:r>
              <a:rPr lang="en-US" sz="3600" dirty="0" smtClean="0"/>
              <a:t>quation: </a:t>
            </a:r>
            <a:br>
              <a:rPr lang="en-US" sz="3600" dirty="0" smtClean="0"/>
            </a:br>
            <a:r>
              <a:rPr lang="en-US" sz="3600" dirty="0" smtClean="0"/>
              <a:t>Mathematically described the </a:t>
            </a:r>
            <a:br>
              <a:rPr lang="en-US" sz="3600" dirty="0" smtClean="0"/>
            </a:br>
            <a:r>
              <a:rPr lang="en-US" sz="3600" dirty="0" smtClean="0"/>
              <a:t>wave properties of electrons.</a:t>
            </a:r>
          </a:p>
          <a:p>
            <a:pPr lvl="1"/>
            <a:r>
              <a:rPr lang="en-US" sz="3400" dirty="0" smtClean="0"/>
              <a:t>Electrons exist in </a:t>
            </a:r>
            <a:r>
              <a:rPr lang="en-US" sz="3400" u="sng" dirty="0" smtClean="0"/>
              <a:t>orbitals</a:t>
            </a:r>
            <a:r>
              <a:rPr lang="en-US" sz="3400" dirty="0" smtClean="0"/>
              <a:t>.  </a:t>
            </a:r>
            <a:br>
              <a:rPr lang="en-US" sz="3400" dirty="0" smtClean="0"/>
            </a:br>
            <a:r>
              <a:rPr lang="en-US" sz="3400" dirty="0" smtClean="0"/>
              <a:t>Orbitals are 3D regions </a:t>
            </a:r>
            <a:br>
              <a:rPr lang="en-US" sz="3400" dirty="0" smtClean="0"/>
            </a:br>
            <a:r>
              <a:rPr lang="en-US" sz="3400" dirty="0" smtClean="0"/>
              <a:t>that indicate the probable </a:t>
            </a:r>
            <a:br>
              <a:rPr lang="en-US" sz="3400" dirty="0" smtClean="0"/>
            </a:br>
            <a:r>
              <a:rPr lang="en-US" sz="3400" dirty="0" smtClean="0"/>
              <a:t>location of an electron.</a:t>
            </a:r>
            <a:endParaRPr lang="en-US" sz="34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How do light and energy provide the background for the modern atomic theory</a:t>
            </a:r>
            <a:r>
              <a:rPr lang="en-US" sz="1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pic>
        <p:nvPicPr>
          <p:cNvPr id="5" name="Picture 4" descr="Erwin_Schröding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021" y="3217333"/>
            <a:ext cx="2591229" cy="336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966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F. Developing the QM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267" y="2133600"/>
            <a:ext cx="8417983" cy="3992563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/>
              <a:t>Werner Heisenberg – 1927</a:t>
            </a:r>
          </a:p>
          <a:p>
            <a:r>
              <a:rPr lang="en-US" sz="3600" dirty="0" smtClean="0"/>
              <a:t>Quantum Mechanics: the study of subatomic particle motion and interaction </a:t>
            </a:r>
          </a:p>
          <a:p>
            <a:r>
              <a:rPr lang="en-US" sz="3600" dirty="0" smtClean="0"/>
              <a:t>Uncertainty Principle [</a:t>
            </a:r>
            <a:r>
              <a:rPr lang="en-US" sz="3600" dirty="0" err="1" smtClean="0"/>
              <a:t>ΔxΔp</a:t>
            </a:r>
            <a:r>
              <a:rPr lang="en-US" sz="3600" dirty="0" smtClean="0"/>
              <a:t>&gt;h; </a:t>
            </a:r>
            <a:br>
              <a:rPr lang="en-US" sz="3600" dirty="0" smtClean="0"/>
            </a:br>
            <a:r>
              <a:rPr lang="en-US" sz="3600" dirty="0" err="1" smtClean="0"/>
              <a:t>ΔEΔt</a:t>
            </a:r>
            <a:r>
              <a:rPr lang="en-US" sz="3600" dirty="0" smtClean="0"/>
              <a:t>&gt;h]</a:t>
            </a:r>
          </a:p>
          <a:p>
            <a:r>
              <a:rPr lang="en-US" sz="3600" dirty="0" smtClean="0"/>
              <a:t>The probability map for an electron </a:t>
            </a:r>
            <a:br>
              <a:rPr lang="en-US" sz="3600" dirty="0" smtClean="0"/>
            </a:br>
            <a:r>
              <a:rPr lang="en-US" sz="3600" dirty="0" smtClean="0"/>
              <a:t>is called an </a:t>
            </a:r>
            <a:r>
              <a:rPr lang="en-US" sz="3400" u="sng" dirty="0" smtClean="0"/>
              <a:t>orbital</a:t>
            </a:r>
            <a:r>
              <a:rPr lang="en-US" sz="3400" dirty="0" smtClean="0"/>
              <a:t>.  </a:t>
            </a:r>
          </a:p>
          <a:p>
            <a:r>
              <a:rPr lang="en-US" sz="3400" dirty="0" smtClean="0"/>
              <a:t>The </a:t>
            </a:r>
            <a:r>
              <a:rPr lang="en-US" sz="3400" i="1" dirty="0" smtClean="0"/>
              <a:t>position</a:t>
            </a:r>
            <a:r>
              <a:rPr lang="en-US" sz="3400" dirty="0" smtClean="0"/>
              <a:t> and </a:t>
            </a:r>
            <a:r>
              <a:rPr lang="en-US" sz="3400" i="1" dirty="0" smtClean="0"/>
              <a:t>velocity</a:t>
            </a:r>
            <a:r>
              <a:rPr lang="en-US" sz="3400" dirty="0" smtClean="0"/>
              <a:t> of electrons </a:t>
            </a:r>
            <a:br>
              <a:rPr lang="en-US" sz="3400" dirty="0" smtClean="0"/>
            </a:br>
            <a:r>
              <a:rPr lang="en-US" sz="3400" dirty="0" smtClean="0"/>
              <a:t>is always changing.</a:t>
            </a:r>
            <a:endParaRPr lang="en-US" sz="34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How do light and energy provide the background for the modern atomic theory</a:t>
            </a:r>
            <a:r>
              <a:rPr lang="en-US" sz="1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pic>
        <p:nvPicPr>
          <p:cNvPr id="5" name="Picture 4" descr="Werner_Heisenber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196" y="3572932"/>
            <a:ext cx="2628054" cy="328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518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MODERN ATOMIC THEORY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2. Electron Orbitals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806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Electron Orbitals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267" y="2133600"/>
            <a:ext cx="8417983" cy="3992563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/>
              <a:t>Electron Orbital: A 3-D region around an atom that indicates the PROBABLE location of an electron</a:t>
            </a:r>
          </a:p>
          <a:p>
            <a:r>
              <a:rPr lang="en-US" sz="3600" dirty="0" smtClean="0"/>
              <a:t>Orbitals can be described by:</a:t>
            </a:r>
          </a:p>
          <a:p>
            <a:pPr lvl="1"/>
            <a:r>
              <a:rPr lang="en-US" sz="3400" dirty="0" smtClean="0"/>
              <a:t>Size / Energy Level</a:t>
            </a:r>
          </a:p>
          <a:p>
            <a:pPr lvl="1"/>
            <a:r>
              <a:rPr lang="en-US" sz="3400" dirty="0" smtClean="0"/>
              <a:t>Shape</a:t>
            </a:r>
          </a:p>
          <a:p>
            <a:pPr lvl="1"/>
            <a:r>
              <a:rPr lang="en-US" sz="3400" dirty="0" smtClean="0"/>
              <a:t>Orientation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The first three quantum numbers are used to designate these features.  The fourth quantum number describes the position of electrons inside an orbital.  They are mathematically determined</a:t>
            </a:r>
            <a:r>
              <a:rPr lang="en-US" sz="3400" dirty="0" smtClean="0">
                <a:solidFill>
                  <a:schemeClr val="bg1"/>
                </a:solidFill>
              </a:rPr>
              <a:t>.</a:t>
            </a:r>
            <a:endParaRPr lang="en-US" sz="3400" dirty="0">
              <a:solidFill>
                <a:schemeClr val="bg1"/>
              </a:solidFill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What are the various orbitals that hold electrons?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pic>
        <p:nvPicPr>
          <p:cNvPr id="5" name="Picture 4" descr="1s2s2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921" y="3368728"/>
            <a:ext cx="4899999" cy="3224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732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Electron Orbitals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267" y="2133600"/>
            <a:ext cx="8417983" cy="3992563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/>
              <a:t>Electron Orbital: A 3-D region around an atom that indicates the PROBABLE location of an electron</a:t>
            </a:r>
          </a:p>
          <a:p>
            <a:r>
              <a:rPr lang="en-US" sz="3600" dirty="0" smtClean="0"/>
              <a:t>Orbitals can be described by:</a:t>
            </a:r>
          </a:p>
          <a:p>
            <a:pPr lvl="1"/>
            <a:r>
              <a:rPr lang="en-US" sz="3400" dirty="0" smtClean="0"/>
              <a:t>Size / Energy Level</a:t>
            </a:r>
          </a:p>
          <a:p>
            <a:pPr lvl="1"/>
            <a:r>
              <a:rPr lang="en-US" sz="3400" dirty="0" smtClean="0"/>
              <a:t>Shape</a:t>
            </a:r>
          </a:p>
          <a:p>
            <a:pPr lvl="1"/>
            <a:r>
              <a:rPr lang="en-US" sz="3400" dirty="0" smtClean="0"/>
              <a:t>Orientation</a:t>
            </a:r>
          </a:p>
          <a:p>
            <a:r>
              <a:rPr lang="en-US" sz="3600" dirty="0" smtClean="0"/>
              <a:t>The first three quantum numbers are used to designate these features.  The fourth quantum number describes the position of electrons inside an orbital.  They are mathematically determined</a:t>
            </a:r>
            <a:r>
              <a:rPr lang="en-US" sz="3400" dirty="0" smtClean="0"/>
              <a:t>.</a:t>
            </a:r>
            <a:endParaRPr lang="en-US" sz="34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What are the various orbitals that hold electrons?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394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4 Quantum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267" y="2133600"/>
            <a:ext cx="8417983" cy="3992563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/>
              <a:t>1. Size / Energy Level (Principal Quantum Number: </a:t>
            </a:r>
            <a:r>
              <a:rPr lang="en-US" sz="3600" i="1" dirty="0" smtClean="0"/>
              <a:t>n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As </a:t>
            </a:r>
            <a:r>
              <a:rPr lang="en-US" sz="3600" i="1" dirty="0" smtClean="0"/>
              <a:t>n</a:t>
            </a:r>
            <a:r>
              <a:rPr lang="en-US" sz="3600" dirty="0" smtClean="0"/>
              <a:t> increases, the electron’s </a:t>
            </a:r>
            <a:r>
              <a:rPr lang="en-US" sz="3600" u="sng" dirty="0" smtClean="0"/>
              <a:t>energy</a:t>
            </a:r>
            <a:r>
              <a:rPr lang="en-US" sz="3600" dirty="0" smtClean="0"/>
              <a:t> and </a:t>
            </a:r>
            <a:r>
              <a:rPr lang="en-US" sz="3600" u="sng" dirty="0" smtClean="0"/>
              <a:t>distance</a:t>
            </a:r>
            <a:r>
              <a:rPr lang="en-US" sz="3600" dirty="0" smtClean="0"/>
              <a:t> from the nucleus increases.</a:t>
            </a:r>
          </a:p>
          <a:p>
            <a:pPr lvl="1"/>
            <a:r>
              <a:rPr lang="en-US" sz="3400" dirty="0" smtClean="0"/>
              <a:t>Illustration:</a:t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>
                <a:solidFill>
                  <a:srgbClr val="FFFFFF"/>
                </a:solidFill>
              </a:rPr>
              <a:t>s</a:t>
            </a:r>
          </a:p>
          <a:p>
            <a:pPr lvl="1"/>
            <a:endParaRPr lang="en-US" sz="34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What are the various orbitals that hold electrons?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pic>
        <p:nvPicPr>
          <p:cNvPr id="5" name="Picture 4" descr="S_orbital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3992563"/>
            <a:ext cx="71120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316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4 Quantum Numbers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What are the various orbitals that hold electrons?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40267" y="2133600"/>
            <a:ext cx="8417983" cy="3992563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2</a:t>
            </a:r>
            <a:r>
              <a:rPr lang="en-US" sz="3600" dirty="0" smtClean="0">
                <a:solidFill>
                  <a:schemeClr val="tx1"/>
                </a:solidFill>
              </a:rPr>
              <a:t>. Shape (Angular Momentum Quantum Number: </a:t>
            </a:r>
            <a:r>
              <a:rPr lang="en-US" sz="3600" i="1" dirty="0" smtClean="0">
                <a:solidFill>
                  <a:schemeClr val="tx1"/>
                </a:solidFill>
              </a:rPr>
              <a:t>l</a:t>
            </a:r>
            <a:r>
              <a:rPr lang="en-US" sz="3600" dirty="0" smtClean="0">
                <a:solidFill>
                  <a:schemeClr val="tx1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sz="3400" dirty="0" smtClean="0">
                <a:solidFill>
                  <a:schemeClr val="bg1"/>
                </a:solidFill>
              </a:rPr>
              <a:t>s</a:t>
            </a:r>
            <a:br>
              <a:rPr lang="en-US" sz="3400" dirty="0" smtClean="0">
                <a:solidFill>
                  <a:schemeClr val="bg1"/>
                </a:solidFill>
              </a:rPr>
            </a:br>
            <a:r>
              <a:rPr lang="en-US" sz="3400" dirty="0" smtClean="0">
                <a:solidFill>
                  <a:schemeClr val="bg1"/>
                </a:solidFill>
              </a:rPr>
              <a:t/>
            </a:r>
            <a:br>
              <a:rPr lang="en-US" sz="3400" dirty="0" smtClean="0">
                <a:solidFill>
                  <a:schemeClr val="bg1"/>
                </a:solidFill>
              </a:rPr>
            </a:br>
            <a:r>
              <a:rPr lang="en-US" sz="3400" dirty="0" smtClean="0">
                <a:solidFill>
                  <a:schemeClr val="bg1"/>
                </a:solidFill>
              </a:rPr>
              <a:t/>
            </a:r>
            <a:br>
              <a:rPr lang="en-US" sz="3400" dirty="0" smtClean="0">
                <a:solidFill>
                  <a:schemeClr val="bg1"/>
                </a:solidFill>
              </a:rPr>
            </a:br>
            <a:endParaRPr lang="en-US" sz="3400" dirty="0" smtClean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en-US" sz="3400" dirty="0" smtClean="0">
                <a:solidFill>
                  <a:schemeClr val="bg1"/>
                </a:solidFill>
              </a:rPr>
              <a:t>p</a:t>
            </a:r>
            <a:r>
              <a:rPr lang="en-US" sz="3400" dirty="0" smtClean="0">
                <a:solidFill>
                  <a:schemeClr val="tx1"/>
                </a:solidFill>
              </a:rPr>
              <a:t/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/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/>
            </a:r>
            <a:br>
              <a:rPr lang="en-US" sz="3400" dirty="0" smtClean="0">
                <a:solidFill>
                  <a:schemeClr val="tx1"/>
                </a:solidFill>
              </a:rPr>
            </a:br>
            <a:endParaRPr lang="en-US" sz="34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3400" dirty="0" smtClean="0">
                <a:solidFill>
                  <a:schemeClr val="tx1"/>
                </a:solidFill>
              </a:rPr>
              <a:t>EXTRA:</a:t>
            </a:r>
          </a:p>
          <a:p>
            <a:pPr marL="457200" lvl="1" indent="0">
              <a:buNone/>
            </a:pPr>
            <a:r>
              <a:rPr lang="en-US" sz="3400" dirty="0" smtClean="0">
                <a:solidFill>
                  <a:schemeClr val="tx1"/>
                </a:solidFill>
              </a:rPr>
              <a:t> </a:t>
            </a:r>
            <a:endParaRPr lang="en-US" sz="3400" dirty="0">
              <a:solidFill>
                <a:schemeClr val="tx1"/>
              </a:solidFill>
            </a:endParaRPr>
          </a:p>
        </p:txBody>
      </p:sp>
      <p:pic>
        <p:nvPicPr>
          <p:cNvPr id="10" name="Picture 9" descr="orbital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067" y="2933700"/>
            <a:ext cx="5629275" cy="3429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45397" y="2574864"/>
            <a:ext cx="4657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 = 0                               p = 1                            d = 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782891" y="5199921"/>
            <a:ext cx="591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 =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Electromagnetic Radiation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067" y="2048933"/>
            <a:ext cx="8367183" cy="4809067"/>
          </a:xfrm>
        </p:spPr>
        <p:txBody>
          <a:bodyPr>
            <a:noAutofit/>
          </a:bodyPr>
          <a:lstStyle/>
          <a:p>
            <a:r>
              <a:rPr lang="en-US" sz="3600" dirty="0" smtClean="0"/>
              <a:t>Definition: </a:t>
            </a:r>
            <a:r>
              <a:rPr lang="en-US" sz="3600" u="sng" dirty="0" smtClean="0"/>
              <a:t>Energy that exhibits wave-like behavior.</a:t>
            </a:r>
          </a:p>
          <a:p>
            <a:r>
              <a:rPr lang="en-US" sz="3600" dirty="0" smtClean="0"/>
              <a:t>Illustration:</a:t>
            </a:r>
          </a:p>
          <a:p>
            <a:pPr marL="0" indent="0">
              <a:buNone/>
            </a:pPr>
            <a:endParaRPr lang="en-US" sz="2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0700" y="3996266"/>
            <a:ext cx="3323168" cy="2028084"/>
          </a:xfrm>
          <a:prstGeom prst="rect">
            <a:avLst/>
          </a:prstGeom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How do light and energy provide the background for the modern atomic theory</a:t>
            </a:r>
            <a:r>
              <a:rPr lang="en-US" sz="1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54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4 Quantum Numbers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What are the various orbitals that hold electrons?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pic>
        <p:nvPicPr>
          <p:cNvPr id="6" name="Picture 5" descr="spdorbital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960" y="2353732"/>
            <a:ext cx="5421541" cy="4504267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40267" y="2133600"/>
            <a:ext cx="8417983" cy="3992563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3. Orientation (Magnetic Quantum Number: </a:t>
            </a:r>
            <a:r>
              <a:rPr lang="en-US" sz="3600" i="1" dirty="0" smtClean="0">
                <a:solidFill>
                  <a:schemeClr val="tx1"/>
                </a:solidFill>
              </a:rPr>
              <a:t>m</a:t>
            </a:r>
            <a:r>
              <a:rPr lang="en-US" sz="3600" i="1" baseline="-25000" dirty="0" smtClean="0">
                <a:solidFill>
                  <a:schemeClr val="tx1"/>
                </a:solidFill>
              </a:rPr>
              <a:t>l</a:t>
            </a:r>
            <a:r>
              <a:rPr lang="en-US" sz="3600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en-US" sz="3400" dirty="0" smtClean="0">
                <a:solidFill>
                  <a:schemeClr val="tx1"/>
                </a:solidFill>
              </a:rPr>
              <a:t>s</a:t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/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/>
            </a:r>
            <a:br>
              <a:rPr lang="en-US" sz="3400" dirty="0" smtClean="0">
                <a:solidFill>
                  <a:schemeClr val="tx1"/>
                </a:solidFill>
              </a:rPr>
            </a:br>
            <a:endParaRPr lang="en-US" sz="3400" dirty="0" smtClean="0">
              <a:solidFill>
                <a:schemeClr val="tx1"/>
              </a:solidFill>
            </a:endParaRPr>
          </a:p>
          <a:p>
            <a:pPr lvl="1"/>
            <a:r>
              <a:rPr lang="en-US" sz="3400" dirty="0">
                <a:solidFill>
                  <a:schemeClr val="tx1"/>
                </a:solidFill>
              </a:rPr>
              <a:t>p</a:t>
            </a:r>
            <a:r>
              <a:rPr lang="en-US" sz="3400" dirty="0" smtClean="0">
                <a:solidFill>
                  <a:schemeClr val="tx1"/>
                </a:solidFill>
              </a:rPr>
              <a:t/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/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/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/>
            </a:r>
            <a:br>
              <a:rPr lang="en-US" sz="3400" dirty="0" smtClean="0">
                <a:solidFill>
                  <a:schemeClr val="tx1"/>
                </a:solidFill>
              </a:rPr>
            </a:br>
            <a:endParaRPr lang="en-US" sz="3400" dirty="0" smtClean="0">
              <a:solidFill>
                <a:schemeClr val="tx1"/>
              </a:solidFill>
            </a:endParaRPr>
          </a:p>
          <a:p>
            <a:pPr lvl="1"/>
            <a:r>
              <a:rPr lang="en-US" sz="3400" dirty="0">
                <a:solidFill>
                  <a:schemeClr val="tx1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791165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4 Quantum Numbers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What are the various orbitals that hold electrons?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40267" y="2133600"/>
            <a:ext cx="8417983" cy="3992563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4</a:t>
            </a:r>
            <a:r>
              <a:rPr lang="en-US" sz="3600" dirty="0" smtClean="0">
                <a:solidFill>
                  <a:schemeClr val="tx1"/>
                </a:solidFill>
              </a:rPr>
              <a:t>. Spin (Magnetic Quantum Number: </a:t>
            </a:r>
            <a:r>
              <a:rPr lang="en-US" sz="3600" i="1" dirty="0" err="1" smtClean="0">
                <a:solidFill>
                  <a:schemeClr val="tx1"/>
                </a:solidFill>
              </a:rPr>
              <a:t>m</a:t>
            </a:r>
            <a:r>
              <a:rPr lang="en-US" sz="3600" i="1" baseline="-25000" dirty="0" err="1" smtClean="0">
                <a:solidFill>
                  <a:schemeClr val="tx1"/>
                </a:solidFill>
              </a:rPr>
              <a:t>s</a:t>
            </a:r>
            <a:r>
              <a:rPr lang="en-US" sz="3600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en-US" sz="3400" dirty="0" smtClean="0">
                <a:solidFill>
                  <a:schemeClr val="tx1"/>
                </a:solidFill>
              </a:rPr>
              <a:t>Spin up:</a:t>
            </a:r>
            <a:r>
              <a:rPr lang="en-US" sz="3400" dirty="0">
                <a:solidFill>
                  <a:schemeClr val="tx1"/>
                </a:solidFill>
              </a:rPr>
              <a:t>	</a:t>
            </a:r>
            <a:r>
              <a:rPr lang="en-US" sz="3400" dirty="0" smtClean="0">
                <a:solidFill>
                  <a:schemeClr val="tx1"/>
                </a:solidFill>
              </a:rPr>
              <a:t>	Spin down:</a:t>
            </a:r>
            <a:r>
              <a:rPr lang="en-US" sz="3400" dirty="0" smtClean="0">
                <a:solidFill>
                  <a:srgbClr val="FFFFFF"/>
                </a:solidFill>
              </a:rPr>
              <a:t/>
            </a:r>
            <a:br>
              <a:rPr lang="en-US" sz="3400" dirty="0" smtClean="0">
                <a:solidFill>
                  <a:srgbClr val="FFFFFF"/>
                </a:solidFill>
              </a:rPr>
            </a:br>
            <a:r>
              <a:rPr lang="en-US" sz="3400" dirty="0" smtClean="0">
                <a:solidFill>
                  <a:srgbClr val="FFFFFF"/>
                </a:solidFill>
              </a:rPr>
              <a:t/>
            </a:r>
            <a:br>
              <a:rPr lang="en-US" sz="3400" dirty="0" smtClean="0">
                <a:solidFill>
                  <a:srgbClr val="FFFFFF"/>
                </a:solidFill>
              </a:rPr>
            </a:br>
            <a:endParaRPr lang="en-US" sz="3400" dirty="0" smtClean="0">
              <a:solidFill>
                <a:srgbClr val="FFFFFF"/>
              </a:solidFill>
            </a:endParaRPr>
          </a:p>
          <a:p>
            <a:pPr marL="457200" lvl="1" indent="0">
              <a:buNone/>
            </a:pPr>
            <a:r>
              <a:rPr lang="en-US" sz="3400" dirty="0" smtClean="0">
                <a:solidFill>
                  <a:srgbClr val="FFFFFF"/>
                </a:solidFill>
              </a:rPr>
              <a:t>	p</a:t>
            </a:r>
            <a:br>
              <a:rPr lang="en-US" sz="3400" dirty="0" smtClean="0">
                <a:solidFill>
                  <a:srgbClr val="FFFFFF"/>
                </a:solidFill>
              </a:rPr>
            </a:br>
            <a:r>
              <a:rPr lang="en-US" sz="3400" dirty="0" smtClean="0">
                <a:solidFill>
                  <a:srgbClr val="FFFFFF"/>
                </a:solidFill>
              </a:rPr>
              <a:t/>
            </a:r>
            <a:br>
              <a:rPr lang="en-US" sz="3400" dirty="0" smtClean="0">
                <a:solidFill>
                  <a:srgbClr val="FFFFFF"/>
                </a:solidFill>
              </a:rPr>
            </a:br>
            <a:r>
              <a:rPr lang="en-US" sz="3400" dirty="0" smtClean="0">
                <a:solidFill>
                  <a:srgbClr val="FFFFFF"/>
                </a:solidFill>
              </a:rPr>
              <a:t/>
            </a:r>
            <a:br>
              <a:rPr lang="en-US" sz="3400" dirty="0" smtClean="0">
                <a:solidFill>
                  <a:srgbClr val="FFFFFF"/>
                </a:solidFill>
              </a:rPr>
            </a:br>
            <a:r>
              <a:rPr lang="en-US" sz="3400" dirty="0" smtClean="0">
                <a:solidFill>
                  <a:srgbClr val="FFFFFF"/>
                </a:solidFill>
              </a:rPr>
              <a:t/>
            </a:r>
            <a:br>
              <a:rPr lang="en-US" sz="3400" dirty="0" smtClean="0">
                <a:solidFill>
                  <a:srgbClr val="FFFFFF"/>
                </a:solidFill>
              </a:rPr>
            </a:br>
            <a:endParaRPr lang="en-US" sz="3400" dirty="0" smtClean="0">
              <a:solidFill>
                <a:srgbClr val="FFFFFF"/>
              </a:solidFill>
            </a:endParaRPr>
          </a:p>
          <a:p>
            <a:pPr marL="457200" lvl="1" indent="0">
              <a:buNone/>
            </a:pPr>
            <a:r>
              <a:rPr lang="en-US" sz="3400" dirty="0" smtClean="0">
                <a:solidFill>
                  <a:srgbClr val="FFFFFF"/>
                </a:solidFill>
              </a:rPr>
              <a:t>	d</a:t>
            </a:r>
            <a:endParaRPr lang="en-US" sz="3400" dirty="0">
              <a:solidFill>
                <a:srgbClr val="FFFFFF"/>
              </a:solidFill>
            </a:endParaRPr>
          </a:p>
        </p:txBody>
      </p:sp>
      <p:pic>
        <p:nvPicPr>
          <p:cNvPr id="3" name="Picture 2" descr="spin-quantum-numb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14" y="3175000"/>
            <a:ext cx="4368800" cy="334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374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4 Quantum Numbers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What are the various orbitals that hold electrons?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40267" y="2133600"/>
            <a:ext cx="8417983" cy="3992563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/>
              <a:t>1. Size / Energy Level (Principal Quantum Number: </a:t>
            </a:r>
            <a:r>
              <a:rPr lang="en-US" sz="3600" i="1" dirty="0"/>
              <a:t>n</a:t>
            </a:r>
            <a:r>
              <a:rPr lang="en-US" sz="3600" dirty="0" smtClean="0"/>
              <a:t>)</a:t>
            </a:r>
          </a:p>
          <a:p>
            <a:pPr lvl="1"/>
            <a:r>
              <a:rPr lang="en-US" sz="3400" i="1" dirty="0" smtClean="0"/>
              <a:t>n</a:t>
            </a:r>
            <a:r>
              <a:rPr lang="en-US" sz="3400" dirty="0" smtClean="0"/>
              <a:t> = 1, 2, 3, 4, 5, etc.</a:t>
            </a:r>
            <a:endParaRPr lang="en-US" sz="3400" dirty="0"/>
          </a:p>
          <a:p>
            <a:r>
              <a:rPr lang="en-US" sz="3600" dirty="0">
                <a:solidFill>
                  <a:schemeClr val="tx1"/>
                </a:solidFill>
              </a:rPr>
              <a:t>2. Shape (Angular Momentum Quantum Number: </a:t>
            </a:r>
            <a:r>
              <a:rPr lang="en-US" sz="3600" i="1" dirty="0">
                <a:solidFill>
                  <a:schemeClr val="tx1"/>
                </a:solidFill>
              </a:rPr>
              <a:t>l</a:t>
            </a:r>
            <a:r>
              <a:rPr lang="en-US" sz="3600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en-US" sz="3400" i="1" dirty="0" smtClean="0">
                <a:solidFill>
                  <a:schemeClr val="tx1"/>
                </a:solidFill>
              </a:rPr>
              <a:t>l</a:t>
            </a:r>
            <a:r>
              <a:rPr lang="en-US" sz="3400" dirty="0" smtClean="0">
                <a:solidFill>
                  <a:schemeClr val="tx1"/>
                </a:solidFill>
              </a:rPr>
              <a:t> = </a:t>
            </a:r>
            <a:r>
              <a:rPr lang="en-US" sz="3400" i="1" dirty="0" smtClean="0">
                <a:solidFill>
                  <a:schemeClr val="tx1"/>
                </a:solidFill>
              </a:rPr>
              <a:t>n</a:t>
            </a:r>
            <a:r>
              <a:rPr lang="en-US" sz="3400" dirty="0" smtClean="0">
                <a:solidFill>
                  <a:schemeClr val="tx1"/>
                </a:solidFill>
              </a:rPr>
              <a:t> – 1 ; 0, </a:t>
            </a:r>
            <a:r>
              <a:rPr lang="en-US" sz="3400" dirty="0"/>
              <a:t>1, 2, 3, 4, 5, etc</a:t>
            </a:r>
            <a:r>
              <a:rPr lang="en-US" sz="3400" dirty="0" smtClean="0"/>
              <a:t>.</a:t>
            </a:r>
            <a:endParaRPr lang="en-US" sz="3400" dirty="0">
              <a:solidFill>
                <a:schemeClr val="tx1"/>
              </a:solidFill>
            </a:endParaRPr>
          </a:p>
          <a:p>
            <a:r>
              <a:rPr lang="en-US" sz="3600" dirty="0">
                <a:solidFill>
                  <a:schemeClr val="tx1"/>
                </a:solidFill>
              </a:rPr>
              <a:t>3. Orientation (Magnetic Quantum Number: </a:t>
            </a:r>
            <a:r>
              <a:rPr lang="en-US" sz="3600" i="1" dirty="0">
                <a:solidFill>
                  <a:schemeClr val="tx1"/>
                </a:solidFill>
              </a:rPr>
              <a:t>m</a:t>
            </a:r>
            <a:r>
              <a:rPr lang="en-US" sz="3600" i="1" baseline="-25000" dirty="0">
                <a:solidFill>
                  <a:schemeClr val="tx1"/>
                </a:solidFill>
              </a:rPr>
              <a:t>l</a:t>
            </a:r>
            <a:r>
              <a:rPr lang="en-US" sz="3600" dirty="0" smtClean="0">
                <a:solidFill>
                  <a:schemeClr val="tx1"/>
                </a:solidFill>
              </a:rPr>
              <a:t>)</a:t>
            </a:r>
            <a:endParaRPr lang="en-US" sz="3600" dirty="0">
              <a:solidFill>
                <a:schemeClr val="tx1"/>
              </a:solidFill>
            </a:endParaRPr>
          </a:p>
          <a:p>
            <a:pPr lvl="1"/>
            <a:r>
              <a:rPr lang="en-US" sz="3400" i="1" dirty="0" smtClean="0">
                <a:solidFill>
                  <a:schemeClr val="tx1"/>
                </a:solidFill>
              </a:rPr>
              <a:t>m</a:t>
            </a:r>
            <a:r>
              <a:rPr lang="en-US" sz="3400" i="1" baseline="-25000" dirty="0" smtClean="0">
                <a:solidFill>
                  <a:schemeClr val="tx1"/>
                </a:solidFill>
              </a:rPr>
              <a:t>l</a:t>
            </a:r>
            <a:r>
              <a:rPr lang="en-US" sz="3400" dirty="0" smtClean="0">
                <a:solidFill>
                  <a:schemeClr val="tx1"/>
                </a:solidFill>
              </a:rPr>
              <a:t> =± </a:t>
            </a:r>
            <a:r>
              <a:rPr lang="en-US" sz="3400" i="1" dirty="0" smtClean="0">
                <a:solidFill>
                  <a:schemeClr val="tx1"/>
                </a:solidFill>
              </a:rPr>
              <a:t>l</a:t>
            </a:r>
            <a:r>
              <a:rPr lang="en-US" sz="3400" dirty="0" smtClean="0">
                <a:solidFill>
                  <a:schemeClr val="tx1"/>
                </a:solidFill>
              </a:rPr>
              <a:t>; -5, -4, -3, -2, -1, 0</a:t>
            </a:r>
            <a:r>
              <a:rPr lang="en-US" sz="3400" dirty="0">
                <a:solidFill>
                  <a:schemeClr val="tx1"/>
                </a:solidFill>
              </a:rPr>
              <a:t>, </a:t>
            </a:r>
            <a:r>
              <a:rPr lang="en-US" sz="3400" dirty="0"/>
              <a:t>1, 2, 3, 4, 5, etc</a:t>
            </a:r>
            <a:r>
              <a:rPr lang="en-US" sz="3400" dirty="0" smtClean="0"/>
              <a:t>.</a:t>
            </a:r>
            <a:endParaRPr lang="en-US" sz="3400" dirty="0">
              <a:solidFill>
                <a:schemeClr val="tx1"/>
              </a:solidFill>
            </a:endParaRPr>
          </a:p>
          <a:p>
            <a:r>
              <a:rPr lang="en-US" sz="3600" dirty="0" smtClean="0">
                <a:solidFill>
                  <a:schemeClr val="tx1"/>
                </a:solidFill>
              </a:rPr>
              <a:t>4. Spin (Magnetic Quantum Number: </a:t>
            </a:r>
            <a:r>
              <a:rPr lang="en-US" sz="3600" i="1" dirty="0" err="1" smtClean="0">
                <a:solidFill>
                  <a:schemeClr val="tx1"/>
                </a:solidFill>
              </a:rPr>
              <a:t>m</a:t>
            </a:r>
            <a:r>
              <a:rPr lang="en-US" sz="3600" i="1" baseline="-25000" dirty="0" err="1" smtClean="0">
                <a:solidFill>
                  <a:schemeClr val="tx1"/>
                </a:solidFill>
              </a:rPr>
              <a:t>s</a:t>
            </a:r>
            <a:r>
              <a:rPr lang="en-US" sz="3600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en-US" sz="3200" i="1" dirty="0" err="1">
                <a:solidFill>
                  <a:schemeClr val="tx1"/>
                </a:solidFill>
              </a:rPr>
              <a:t>m</a:t>
            </a:r>
            <a:r>
              <a:rPr lang="en-US" sz="3200" i="1" baseline="-25000" dirty="0" err="1">
                <a:solidFill>
                  <a:schemeClr val="tx1"/>
                </a:solidFill>
              </a:rPr>
              <a:t>s</a:t>
            </a:r>
            <a:r>
              <a:rPr lang="en-US" sz="3400" dirty="0" smtClean="0">
                <a:solidFill>
                  <a:schemeClr val="tx1"/>
                </a:solidFill>
              </a:rPr>
              <a:t> </a:t>
            </a:r>
            <a:r>
              <a:rPr lang="en-US" sz="3400" dirty="0">
                <a:solidFill>
                  <a:schemeClr val="tx1"/>
                </a:solidFill>
              </a:rPr>
              <a:t>= </a:t>
            </a:r>
            <a:r>
              <a:rPr lang="en-US" sz="3400" dirty="0" smtClean="0">
                <a:solidFill>
                  <a:schemeClr val="tx1"/>
                </a:solidFill>
              </a:rPr>
              <a:t>±½</a:t>
            </a:r>
          </a:p>
        </p:txBody>
      </p:sp>
    </p:spTree>
    <p:extLst>
      <p:ext uri="{BB962C8B-B14F-4D97-AF65-F5344CB8AC3E}">
        <p14:creationId xmlns:p14="http://schemas.microsoft.com/office/powerpoint/2010/main" val="396066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Principles/Rules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What are the various orbitals that hold electrons?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40267" y="2133600"/>
            <a:ext cx="8417983" cy="3992563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Aufbau</a:t>
            </a:r>
            <a:r>
              <a:rPr lang="en-US" sz="3600" dirty="0" smtClean="0">
                <a:solidFill>
                  <a:schemeClr val="tx1"/>
                </a:solidFill>
              </a:rPr>
              <a:t> Principle</a:t>
            </a:r>
          </a:p>
          <a:p>
            <a:pPr lvl="1"/>
            <a:r>
              <a:rPr lang="en-US" sz="3400" dirty="0" smtClean="0">
                <a:solidFill>
                  <a:schemeClr val="tx1"/>
                </a:solidFill>
              </a:rPr>
              <a:t>An electron occupies the </a:t>
            </a:r>
            <a:r>
              <a:rPr lang="en-US" sz="3400" u="sng" dirty="0" smtClean="0">
                <a:solidFill>
                  <a:schemeClr val="tx1"/>
                </a:solidFill>
              </a:rPr>
              <a:t>lowest</a:t>
            </a:r>
            <a:r>
              <a:rPr lang="en-US" sz="3400" dirty="0" smtClean="0">
                <a:solidFill>
                  <a:schemeClr val="tx1"/>
                </a:solidFill>
              </a:rPr>
              <a:t> energy ORBITAL it can.	</a:t>
            </a:r>
            <a:r>
              <a:rPr lang="en-US" sz="2300" dirty="0" smtClean="0">
                <a:solidFill>
                  <a:schemeClr val="tx1"/>
                </a:solidFill>
              </a:rPr>
              <a:t>PUT THIS ON YOUR CONVERSION SHEET:</a:t>
            </a:r>
            <a:br>
              <a:rPr lang="en-US" sz="23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>  	1s</a:t>
            </a:r>
          </a:p>
          <a:p>
            <a:pPr marL="457200" lvl="1" indent="0">
              <a:buNone/>
            </a:pPr>
            <a:r>
              <a:rPr lang="en-US" sz="3400" dirty="0">
                <a:solidFill>
                  <a:schemeClr val="tx1"/>
                </a:solidFill>
              </a:rPr>
              <a:t>	</a:t>
            </a:r>
            <a:r>
              <a:rPr lang="en-US" sz="3400" dirty="0" smtClean="0">
                <a:solidFill>
                  <a:schemeClr val="tx1"/>
                </a:solidFill>
              </a:rPr>
              <a:t>	2s	2p</a:t>
            </a:r>
          </a:p>
          <a:p>
            <a:pPr marL="457200" lvl="1" indent="0">
              <a:buNone/>
            </a:pPr>
            <a:r>
              <a:rPr lang="en-US" sz="3400" dirty="0">
                <a:solidFill>
                  <a:schemeClr val="tx1"/>
                </a:solidFill>
              </a:rPr>
              <a:t>	</a:t>
            </a:r>
            <a:r>
              <a:rPr lang="en-US" sz="3400" dirty="0" smtClean="0">
                <a:solidFill>
                  <a:schemeClr val="tx1"/>
                </a:solidFill>
              </a:rPr>
              <a:t>	3s	3p	3d</a:t>
            </a:r>
          </a:p>
          <a:p>
            <a:pPr marL="457200" lvl="1" indent="0">
              <a:buNone/>
            </a:pPr>
            <a:r>
              <a:rPr lang="en-US" sz="3400" dirty="0">
                <a:solidFill>
                  <a:schemeClr val="tx1"/>
                </a:solidFill>
              </a:rPr>
              <a:t>	</a:t>
            </a:r>
            <a:r>
              <a:rPr lang="en-US" sz="3400" dirty="0" smtClean="0">
                <a:solidFill>
                  <a:schemeClr val="tx1"/>
                </a:solidFill>
              </a:rPr>
              <a:t>	4s	4p	4d	4f</a:t>
            </a:r>
          </a:p>
          <a:p>
            <a:pPr marL="457200" lvl="1" indent="0">
              <a:buNone/>
            </a:pPr>
            <a:r>
              <a:rPr lang="en-US" sz="3400" dirty="0">
                <a:solidFill>
                  <a:schemeClr val="tx1"/>
                </a:solidFill>
              </a:rPr>
              <a:t>	</a:t>
            </a:r>
            <a:r>
              <a:rPr lang="en-US" sz="3400" dirty="0" smtClean="0">
                <a:solidFill>
                  <a:schemeClr val="tx1"/>
                </a:solidFill>
              </a:rPr>
              <a:t>	5s	5p	5d	5f	</a:t>
            </a:r>
            <a:r>
              <a:rPr lang="en-US" sz="3400" dirty="0" smtClean="0">
                <a:solidFill>
                  <a:schemeClr val="bg1">
                    <a:lumMod val="85000"/>
                  </a:schemeClr>
                </a:solidFill>
              </a:rPr>
              <a:t>5g</a:t>
            </a:r>
          </a:p>
          <a:p>
            <a:pPr marL="457200" lvl="1" indent="0">
              <a:buNone/>
            </a:pPr>
            <a:r>
              <a:rPr lang="en-US" sz="3400" dirty="0">
                <a:solidFill>
                  <a:schemeClr val="tx1"/>
                </a:solidFill>
              </a:rPr>
              <a:t>	</a:t>
            </a:r>
            <a:r>
              <a:rPr lang="en-US" sz="3400" dirty="0" smtClean="0">
                <a:solidFill>
                  <a:schemeClr val="tx1"/>
                </a:solidFill>
              </a:rPr>
              <a:t>	6s	6p	6d	</a:t>
            </a:r>
            <a:r>
              <a:rPr lang="en-US" sz="3400" dirty="0" smtClean="0">
                <a:solidFill>
                  <a:srgbClr val="D9D9D9"/>
                </a:solidFill>
              </a:rPr>
              <a:t>6f	6g	6h</a:t>
            </a:r>
          </a:p>
          <a:p>
            <a:pPr marL="457200" lvl="1" indent="0">
              <a:buNone/>
            </a:pPr>
            <a:r>
              <a:rPr lang="en-US" sz="3400" dirty="0">
                <a:solidFill>
                  <a:schemeClr val="tx1"/>
                </a:solidFill>
              </a:rPr>
              <a:t>	</a:t>
            </a:r>
            <a:r>
              <a:rPr lang="en-US" sz="3400" dirty="0" smtClean="0">
                <a:solidFill>
                  <a:schemeClr val="tx1"/>
                </a:solidFill>
              </a:rPr>
              <a:t>	7s	7p	</a:t>
            </a:r>
            <a:r>
              <a:rPr lang="en-US" sz="3400" dirty="0" smtClean="0">
                <a:solidFill>
                  <a:srgbClr val="D9D9D9"/>
                </a:solidFill>
              </a:rPr>
              <a:t>7d	7f	7g	7h	7i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964268" y="4402665"/>
            <a:ext cx="3725332" cy="16425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1964275" y="3894667"/>
            <a:ext cx="3081858" cy="13716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1964277" y="3894667"/>
            <a:ext cx="2235190" cy="9821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1964280" y="3505200"/>
            <a:ext cx="2235187" cy="9652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1964280" y="3505200"/>
            <a:ext cx="1286920" cy="5757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964283" y="3115733"/>
            <a:ext cx="1286917" cy="575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1964278" y="4301062"/>
            <a:ext cx="3081858" cy="13716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1964271" y="4809060"/>
            <a:ext cx="3725332" cy="16425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4286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Principles/Rules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What are the various orbitals that hold electrons?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40267" y="2133600"/>
            <a:ext cx="8417983" cy="3992563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Pauli Exclusion Principle</a:t>
            </a:r>
          </a:p>
          <a:p>
            <a:pPr lvl="1"/>
            <a:r>
              <a:rPr lang="en-US" sz="3400" dirty="0" smtClean="0">
                <a:solidFill>
                  <a:schemeClr val="tx1"/>
                </a:solidFill>
              </a:rPr>
              <a:t>No two electrons in the same atom </a:t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>can have the same set of </a:t>
            </a:r>
            <a:r>
              <a:rPr lang="en-US" sz="3400" u="sng" dirty="0" smtClean="0">
                <a:solidFill>
                  <a:schemeClr val="tx1"/>
                </a:solidFill>
              </a:rPr>
              <a:t>4 quantum </a:t>
            </a:r>
            <a:br>
              <a:rPr lang="en-US" sz="3400" u="sng" dirty="0" smtClean="0">
                <a:solidFill>
                  <a:schemeClr val="tx1"/>
                </a:solidFill>
              </a:rPr>
            </a:br>
            <a:r>
              <a:rPr lang="en-US" sz="3400" u="sng" dirty="0" smtClean="0">
                <a:solidFill>
                  <a:schemeClr val="tx1"/>
                </a:solidFill>
              </a:rPr>
              <a:t>numbers</a:t>
            </a:r>
            <a:r>
              <a:rPr lang="en-US" sz="3400" dirty="0" smtClean="0">
                <a:solidFill>
                  <a:schemeClr val="tx1"/>
                </a:solidFill>
              </a:rPr>
              <a:t>.  (No two electrons can </a:t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>have the </a:t>
            </a:r>
            <a:r>
              <a:rPr lang="en-US" sz="3400" u="sng" dirty="0" smtClean="0">
                <a:solidFill>
                  <a:schemeClr val="tx1"/>
                </a:solidFill>
              </a:rPr>
              <a:t>same spin</a:t>
            </a:r>
            <a:r>
              <a:rPr lang="en-US" sz="3400" dirty="0" smtClean="0">
                <a:solidFill>
                  <a:schemeClr val="tx1"/>
                </a:solidFill>
              </a:rPr>
              <a:t> in the </a:t>
            </a:r>
            <a:r>
              <a:rPr lang="en-US" sz="3400" u="sng" dirty="0" smtClean="0">
                <a:solidFill>
                  <a:schemeClr val="tx1"/>
                </a:solidFill>
              </a:rPr>
              <a:t>same </a:t>
            </a:r>
            <a:br>
              <a:rPr lang="en-US" sz="3400" u="sng" dirty="0" smtClean="0">
                <a:solidFill>
                  <a:schemeClr val="tx1"/>
                </a:solidFill>
              </a:rPr>
            </a:br>
            <a:r>
              <a:rPr lang="en-US" sz="3400" u="sng" dirty="0" smtClean="0">
                <a:solidFill>
                  <a:schemeClr val="tx1"/>
                </a:solidFill>
              </a:rPr>
              <a:t>orbital</a:t>
            </a:r>
            <a:r>
              <a:rPr lang="en-US" sz="3400" dirty="0" smtClean="0">
                <a:solidFill>
                  <a:schemeClr val="tx1"/>
                </a:solidFill>
              </a:rPr>
              <a:t>.)</a:t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/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/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/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bg1"/>
                </a:solidFill>
              </a:rPr>
              <a:t/>
            </a:r>
            <a:br>
              <a:rPr lang="en-US" sz="3400" dirty="0" smtClean="0">
                <a:solidFill>
                  <a:schemeClr val="bg1"/>
                </a:solidFill>
              </a:rPr>
            </a:br>
            <a:r>
              <a:rPr lang="en-US" sz="3400" dirty="0" smtClean="0">
                <a:solidFill>
                  <a:schemeClr val="bg1"/>
                </a:solidFill>
              </a:rPr>
              <a:t>7i</a:t>
            </a: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02920" y="2017713"/>
            <a:ext cx="2076450" cy="4114800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2593644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Principles/Rules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What are the various orbitals that hold electrons?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40267" y="2133600"/>
            <a:ext cx="8417983" cy="3992563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Hund’s</a:t>
            </a:r>
            <a:r>
              <a:rPr lang="en-US" sz="3600" dirty="0" smtClean="0">
                <a:solidFill>
                  <a:schemeClr val="tx1"/>
                </a:solidFill>
              </a:rPr>
              <a:t> Rule</a:t>
            </a:r>
          </a:p>
          <a:p>
            <a:pPr lvl="1"/>
            <a:r>
              <a:rPr lang="en-US" sz="3400" dirty="0" smtClean="0">
                <a:solidFill>
                  <a:schemeClr val="tx1"/>
                </a:solidFill>
              </a:rPr>
              <a:t>Orbitals of equal energy are </a:t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>each occupied by </a:t>
            </a:r>
            <a:r>
              <a:rPr lang="en-US" sz="3400" u="sng" dirty="0" smtClean="0">
                <a:solidFill>
                  <a:schemeClr val="tx1"/>
                </a:solidFill>
              </a:rPr>
              <a:t>1 electron</a:t>
            </a:r>
            <a:r>
              <a:rPr lang="en-US" sz="3400" dirty="0" smtClean="0">
                <a:solidFill>
                  <a:schemeClr val="tx1"/>
                </a:solidFill>
              </a:rPr>
              <a:t> </a:t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>before any orbital is occupied </a:t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>by a second electron, and </a:t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u="sng" dirty="0" smtClean="0">
                <a:solidFill>
                  <a:schemeClr val="tx1"/>
                </a:solidFill>
              </a:rPr>
              <a:t>these first electrons all have </a:t>
            </a:r>
            <a:br>
              <a:rPr lang="en-US" sz="3400" u="sng" dirty="0" smtClean="0">
                <a:solidFill>
                  <a:schemeClr val="tx1"/>
                </a:solidFill>
              </a:rPr>
            </a:br>
            <a:r>
              <a:rPr lang="en-US" sz="3400" u="sng" dirty="0" smtClean="0">
                <a:solidFill>
                  <a:schemeClr val="tx1"/>
                </a:solidFill>
              </a:rPr>
              <a:t>the same spin</a:t>
            </a:r>
            <a:r>
              <a:rPr lang="en-US" sz="3400" dirty="0">
                <a:solidFill>
                  <a:schemeClr val="tx1"/>
                </a:solidFill>
              </a:rPr>
              <a:t>.</a:t>
            </a:r>
            <a:r>
              <a:rPr lang="en-US" sz="3400" dirty="0" smtClean="0">
                <a:solidFill>
                  <a:schemeClr val="tx1"/>
                </a:solidFill>
              </a:rPr>
              <a:t/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/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/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bg1"/>
                </a:solidFill>
              </a:rPr>
              <a:t/>
            </a:r>
            <a:br>
              <a:rPr lang="en-US" sz="3400" dirty="0" smtClean="0">
                <a:solidFill>
                  <a:schemeClr val="bg1"/>
                </a:solidFill>
              </a:rPr>
            </a:br>
            <a:r>
              <a:rPr lang="en-US" sz="3400" dirty="0" smtClean="0">
                <a:solidFill>
                  <a:schemeClr val="bg1"/>
                </a:solidFill>
              </a:rPr>
              <a:t>7i</a:t>
            </a:r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91172" y="2017713"/>
            <a:ext cx="3222625" cy="4114800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3682174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Chart – Orbitals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What are the various orbitals that hold electrons?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72523"/>
              </p:ext>
            </p:extLst>
          </p:nvPr>
        </p:nvGraphicFramePr>
        <p:xfrm>
          <a:off x="440268" y="2142052"/>
          <a:ext cx="8417984" cy="40799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4496"/>
                <a:gridCol w="2104496"/>
                <a:gridCol w="2104496"/>
                <a:gridCol w="2104496"/>
              </a:tblGrid>
              <a:tr h="5479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Energy Level</a:t>
                      </a:r>
                      <a:br>
                        <a:rPr lang="en-US" dirty="0" smtClean="0"/>
                      </a:br>
                      <a:r>
                        <a:rPr lang="en-US" sz="1800" i="1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Shape</a:t>
                      </a:r>
                      <a:br>
                        <a:rPr lang="en-US" dirty="0" smtClean="0"/>
                      </a:br>
                      <a:r>
                        <a:rPr lang="en-US" sz="1800" i="0" dirty="0" smtClean="0">
                          <a:latin typeface="Brush Script MT Italic"/>
                          <a:cs typeface="Brush Script MT Italic"/>
                        </a:rPr>
                        <a:t>l</a:t>
                      </a:r>
                      <a:r>
                        <a:rPr lang="en-US" sz="1800" i="1" dirty="0" smtClean="0"/>
                        <a:t> ≤ n </a:t>
                      </a:r>
                      <a:r>
                        <a:rPr lang="mr-IN" sz="1800" i="1" dirty="0" smtClean="0"/>
                        <a:t>–</a:t>
                      </a:r>
                      <a:r>
                        <a:rPr lang="en-US" sz="1800" i="1" dirty="0" smtClean="0"/>
                        <a:t> </a:t>
                      </a:r>
                      <a:r>
                        <a:rPr lang="en-US" i="1" dirty="0" smtClean="0"/>
                        <a:t>0</a:t>
                      </a:r>
                      <a:endParaRPr lang="en-US" i="0" dirty="0">
                        <a:latin typeface="Brush Script MT Italic"/>
                        <a:cs typeface="Brush Script MT Italic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Orientations; </a:t>
                      </a:r>
                      <a:r>
                        <a:rPr lang="en-US" sz="1800" i="1" dirty="0" smtClean="0"/>
                        <a:t>m</a:t>
                      </a:r>
                      <a:r>
                        <a:rPr lang="en-US" sz="1800" i="0" baseline="-25000" dirty="0" smtClean="0">
                          <a:latin typeface="Brush Script MT Italic"/>
                          <a:cs typeface="Brush Script MT Italic"/>
                        </a:rPr>
                        <a:t>l</a:t>
                      </a:r>
                      <a:r>
                        <a:rPr lang="en-US" sz="1800" i="0" baseline="0" dirty="0" smtClean="0">
                          <a:latin typeface="Brush Script MT Italic"/>
                          <a:cs typeface="Brush Script MT Italic"/>
                        </a:rPr>
                        <a:t> </a:t>
                      </a:r>
                      <a:r>
                        <a:rPr lang="en-US" sz="1800" i="1" dirty="0" smtClean="0"/>
                        <a:t>≤±</a:t>
                      </a:r>
                      <a:r>
                        <a:rPr lang="en-US" sz="1800" i="0" dirty="0" smtClean="0">
                          <a:latin typeface="Brush Script MT Italic"/>
                          <a:cs typeface="Brush Script MT Italic"/>
                        </a:rPr>
                        <a:t>l</a:t>
                      </a:r>
                      <a:endParaRPr lang="en-US" i="0" baseline="-25000" dirty="0">
                        <a:latin typeface="Brush Script MT Italic"/>
                        <a:cs typeface="Brush Script MT Italic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Electrons</a:t>
                      </a:r>
                      <a:endParaRPr lang="en-US" dirty="0"/>
                    </a:p>
                  </a:txBody>
                  <a:tcPr/>
                </a:tc>
              </a:tr>
              <a:tr h="5479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s (</a:t>
                      </a:r>
                      <a:r>
                        <a:rPr lang="en-US" sz="1800" i="0" dirty="0" smtClean="0">
                          <a:latin typeface="Brush Script MT Italic"/>
                          <a:cs typeface="Brush Script MT Italic"/>
                        </a:rPr>
                        <a:t>l</a:t>
                      </a:r>
                      <a:r>
                        <a:rPr lang="en-US" sz="1800" i="1" dirty="0" smtClean="0"/>
                        <a:t> = </a:t>
                      </a:r>
                      <a:r>
                        <a:rPr lang="en-US" i="1" dirty="0" smtClean="0"/>
                        <a:t>0</a:t>
                      </a:r>
                      <a:r>
                        <a:rPr lang="en-US" i="0" dirty="0" smtClean="0"/>
                        <a:t>)</a:t>
                      </a:r>
                      <a:endParaRPr 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1;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x 2 = 2</a:t>
                      </a:r>
                      <a:endParaRPr lang="en-US" dirty="0"/>
                    </a:p>
                  </a:txBody>
                  <a:tcPr anchor="ctr"/>
                </a:tc>
              </a:tr>
              <a:tr h="5479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s (</a:t>
                      </a:r>
                      <a:r>
                        <a:rPr lang="en-US" sz="1800" i="0" dirty="0" smtClean="0">
                          <a:latin typeface="Brush Script MT Italic"/>
                          <a:cs typeface="Brush Script MT Italic"/>
                        </a:rPr>
                        <a:t>l</a:t>
                      </a:r>
                      <a:r>
                        <a:rPr lang="en-US" sz="1800" i="1" dirty="0" smtClean="0"/>
                        <a:t> = </a:t>
                      </a:r>
                      <a:r>
                        <a:rPr lang="en-US" i="1" dirty="0" smtClean="0"/>
                        <a:t>0</a:t>
                      </a:r>
                      <a:r>
                        <a:rPr lang="en-US" i="0" dirty="0" smtClean="0"/>
                        <a:t>)</a:t>
                      </a:r>
                      <a:endParaRPr lang="en-US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1;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 x 2 = 2</a:t>
                      </a:r>
                    </a:p>
                  </a:txBody>
                  <a:tcPr anchor="ctr"/>
                </a:tc>
              </a:tr>
              <a:tr h="5479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/>
                        <a:t>p </a:t>
                      </a:r>
                      <a:r>
                        <a:rPr lang="en-US" i="1" dirty="0" smtClean="0"/>
                        <a:t>(</a:t>
                      </a:r>
                      <a:r>
                        <a:rPr lang="en-US" sz="1800" i="0" dirty="0" smtClean="0">
                          <a:latin typeface="Brush Script MT Italic"/>
                          <a:cs typeface="Brush Script MT Italic"/>
                        </a:rPr>
                        <a:t>l </a:t>
                      </a:r>
                      <a:r>
                        <a:rPr lang="en-US" sz="1800" i="1" dirty="0" smtClean="0"/>
                        <a:t>= 1</a:t>
                      </a:r>
                      <a:r>
                        <a:rPr lang="en-US" i="0" dirty="0" smtClean="0"/>
                        <a:t>)</a:t>
                      </a:r>
                      <a:endParaRPr lang="en-US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3;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 x 2 = 6</a:t>
                      </a:r>
                    </a:p>
                  </a:txBody>
                  <a:tcPr anchor="ctr"/>
                </a:tc>
              </a:tr>
              <a:tr h="5479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s (</a:t>
                      </a:r>
                      <a:r>
                        <a:rPr lang="en-US" sz="1800" i="0" dirty="0" smtClean="0">
                          <a:latin typeface="Brush Script MT Italic"/>
                          <a:cs typeface="Brush Script MT Italic"/>
                        </a:rPr>
                        <a:t>l</a:t>
                      </a:r>
                      <a:r>
                        <a:rPr lang="en-US" sz="1800" i="1" dirty="0" smtClean="0"/>
                        <a:t> = </a:t>
                      </a:r>
                      <a:r>
                        <a:rPr lang="en-US" i="1" dirty="0" smtClean="0"/>
                        <a:t>0</a:t>
                      </a:r>
                      <a:r>
                        <a:rPr lang="en-US" i="0" dirty="0" smtClean="0"/>
                        <a:t>)</a:t>
                      </a:r>
                      <a:endParaRPr lang="en-US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1;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 x 2 = 2</a:t>
                      </a:r>
                    </a:p>
                  </a:txBody>
                  <a:tcPr anchor="ctr"/>
                </a:tc>
              </a:tr>
              <a:tr h="54791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/>
                        <a:t>p</a:t>
                      </a:r>
                      <a:r>
                        <a:rPr lang="en-US" i="1" dirty="0" smtClean="0"/>
                        <a:t> (</a:t>
                      </a:r>
                      <a:r>
                        <a:rPr lang="en-US" sz="1800" i="0" dirty="0" smtClean="0">
                          <a:latin typeface="Brush Script MT Italic"/>
                          <a:cs typeface="Brush Script MT Italic"/>
                        </a:rPr>
                        <a:t>l</a:t>
                      </a:r>
                      <a:r>
                        <a:rPr lang="en-US" sz="1800" i="1" dirty="0" smtClean="0"/>
                        <a:t> = 1</a:t>
                      </a:r>
                      <a:r>
                        <a:rPr lang="en-US" i="0" dirty="0" smtClean="0"/>
                        <a:t>)</a:t>
                      </a:r>
                      <a:endParaRPr lang="en-US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3;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 x 2 = 6</a:t>
                      </a:r>
                    </a:p>
                  </a:txBody>
                  <a:tcPr anchor="ctr"/>
                </a:tc>
              </a:tr>
              <a:tr h="7003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/>
                        <a:t>d</a:t>
                      </a:r>
                      <a:r>
                        <a:rPr lang="en-US" i="1" dirty="0" smtClean="0"/>
                        <a:t> (</a:t>
                      </a:r>
                      <a:r>
                        <a:rPr lang="en-US" sz="1800" i="0" dirty="0" smtClean="0">
                          <a:latin typeface="Brush Script MT Italic"/>
                          <a:cs typeface="Brush Script MT Italic"/>
                        </a:rPr>
                        <a:t>l</a:t>
                      </a:r>
                      <a:r>
                        <a:rPr lang="en-US" sz="1800" i="1" dirty="0" smtClean="0"/>
                        <a:t> = 2</a:t>
                      </a:r>
                      <a:r>
                        <a:rPr lang="en-US" i="0" dirty="0" smtClean="0"/>
                        <a:t>)</a:t>
                      </a:r>
                      <a:endParaRPr lang="en-US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  5;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 x 2 = 10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284365"/>
              </p:ext>
            </p:extLst>
          </p:nvPr>
        </p:nvGraphicFramePr>
        <p:xfrm>
          <a:off x="5713398" y="2801736"/>
          <a:ext cx="368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Equation" r:id="rId3" imgW="368300" imgH="508000" progId="Equation.DSMT4">
                  <p:embed/>
                </p:oleObj>
              </mc:Choice>
              <mc:Fallback>
                <p:oleObj name="Equation" r:id="rId3" imgW="368300" imgH="508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13398" y="2801736"/>
                        <a:ext cx="3683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5075028"/>
              </p:ext>
            </p:extLst>
          </p:nvPr>
        </p:nvGraphicFramePr>
        <p:xfrm>
          <a:off x="5713398" y="3352844"/>
          <a:ext cx="368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Equation" r:id="rId5" imgW="368300" imgH="508000" progId="Equation.DSMT4">
                  <p:embed/>
                </p:oleObj>
              </mc:Choice>
              <mc:Fallback>
                <p:oleObj name="Equation" r:id="rId5" imgW="368300" imgH="508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13398" y="3352844"/>
                        <a:ext cx="3683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497036"/>
              </p:ext>
            </p:extLst>
          </p:nvPr>
        </p:nvGraphicFramePr>
        <p:xfrm>
          <a:off x="5379985" y="3904286"/>
          <a:ext cx="10541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6" imgW="1054100" imgH="508000" progId="Equation.DSMT4">
                  <p:embed/>
                </p:oleObj>
              </mc:Choice>
              <mc:Fallback>
                <p:oleObj name="Equation" r:id="rId6" imgW="1054100" imgH="508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79985" y="3904286"/>
                        <a:ext cx="10541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928575"/>
              </p:ext>
            </p:extLst>
          </p:nvPr>
        </p:nvGraphicFramePr>
        <p:xfrm>
          <a:off x="5722859" y="4450124"/>
          <a:ext cx="368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8" imgW="368300" imgH="508000" progId="Equation.DSMT4">
                  <p:embed/>
                </p:oleObj>
              </mc:Choice>
              <mc:Fallback>
                <p:oleObj name="Equation" r:id="rId8" imgW="368300" imgH="508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22859" y="4450124"/>
                        <a:ext cx="3683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528756"/>
              </p:ext>
            </p:extLst>
          </p:nvPr>
        </p:nvGraphicFramePr>
        <p:xfrm>
          <a:off x="5384907" y="5006632"/>
          <a:ext cx="10541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9" imgW="1054100" imgH="508000" progId="Equation.DSMT4">
                  <p:embed/>
                </p:oleObj>
              </mc:Choice>
              <mc:Fallback>
                <p:oleObj name="Equation" r:id="rId9" imgW="1054100" imgH="508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84907" y="5006632"/>
                        <a:ext cx="10541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2305483"/>
              </p:ext>
            </p:extLst>
          </p:nvPr>
        </p:nvGraphicFramePr>
        <p:xfrm>
          <a:off x="5048250" y="5577344"/>
          <a:ext cx="1727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Equation" r:id="rId10" imgW="1727200" imgH="508000" progId="Equation.DSMT4">
                  <p:embed/>
                </p:oleObj>
              </mc:Choice>
              <mc:Fallback>
                <p:oleObj name="Equation" r:id="rId10" imgW="1727200" imgH="508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048250" y="5577344"/>
                        <a:ext cx="17272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8053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Electromagnetic Radiation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067" y="2048933"/>
            <a:ext cx="8367183" cy="48090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Different types of electromagnetic radiation have </a:t>
            </a:r>
            <a:r>
              <a:rPr lang="en-US" sz="3600" u="sng" dirty="0" smtClean="0"/>
              <a:t>different</a:t>
            </a:r>
            <a:r>
              <a:rPr lang="en-US" sz="3600" dirty="0" smtClean="0"/>
              <a:t> wavelengths (</a:t>
            </a:r>
            <a:r>
              <a:rPr lang="en-US" sz="3600" dirty="0" err="1" smtClean="0"/>
              <a:t>λ</a:t>
            </a:r>
            <a:r>
              <a:rPr lang="en-US" sz="3600" dirty="0" smtClean="0"/>
              <a:t>).</a:t>
            </a:r>
          </a:p>
          <a:p>
            <a:pPr marL="0" indent="0">
              <a:buNone/>
            </a:pPr>
            <a:r>
              <a:rPr lang="en-US" sz="3600" dirty="0" smtClean="0"/>
              <a:t>Chart: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_____  ______  ______ </a:t>
            </a:r>
            <a:r>
              <a:rPr lang="en-US" sz="1800" dirty="0" smtClean="0"/>
              <a:t>Visible Light </a:t>
            </a:r>
            <a:r>
              <a:rPr lang="en-US" sz="2800" dirty="0" smtClean="0"/>
              <a:t>______  ______  ______</a:t>
            </a:r>
          </a:p>
          <a:p>
            <a:pPr marL="0" indent="0">
              <a:buNone/>
            </a:pPr>
            <a:r>
              <a:rPr lang="en-US" sz="1600" dirty="0" smtClean="0"/>
              <a:t>     Short								Long</a:t>
            </a:r>
          </a:p>
          <a:p>
            <a:pPr marL="0" indent="0">
              <a:buNone/>
            </a:pPr>
            <a:endParaRPr lang="en-US" sz="16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067" y="5894931"/>
            <a:ext cx="1815570" cy="5164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66" y="5890683"/>
            <a:ext cx="2289745" cy="5207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804927" y="4988466"/>
            <a:ext cx="1178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Ultraviolet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755084" y="5022335"/>
            <a:ext cx="805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X-Rays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58799" y="4727604"/>
            <a:ext cx="9202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Gamma</a:t>
            </a:r>
            <a:br>
              <a:rPr lang="en-US" dirty="0" smtClean="0"/>
            </a:br>
            <a:r>
              <a:rPr lang="en-US" dirty="0" smtClean="0"/>
              <a:t>Rays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000075" y="5257800"/>
            <a:ext cx="1043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VIBGYOR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213281" y="5022335"/>
            <a:ext cx="942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Infrared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59328" y="5022335"/>
            <a:ext cx="13197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Microwaves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698593" y="4751407"/>
            <a:ext cx="8130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Radio</a:t>
            </a:r>
            <a:br>
              <a:rPr lang="en-US" dirty="0" smtClean="0"/>
            </a:br>
            <a:r>
              <a:rPr lang="en-US" dirty="0" smtClean="0"/>
              <a:t>Waves</a:t>
            </a:r>
            <a:endParaRPr lang="en-US" dirty="0"/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How do light and energy provide the background for the modern atomic theory</a:t>
            </a:r>
            <a:r>
              <a:rPr lang="en-US" sz="1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756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Dual Wave-Particle Nature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067" y="2133600"/>
            <a:ext cx="8367183" cy="3992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 smtClean="0"/>
              <a:t>Wave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Particles          o o o o o o o o o o o</a:t>
            </a:r>
          </a:p>
          <a:p>
            <a:pPr marL="0" indent="0">
              <a:buNone/>
            </a:pPr>
            <a:r>
              <a:rPr lang="en-US" sz="3600" dirty="0"/>
              <a:t>	</a:t>
            </a:r>
            <a:r>
              <a:rPr lang="en-US" sz="3600" dirty="0" smtClean="0"/>
              <a:t>		</a:t>
            </a:r>
            <a:r>
              <a:rPr lang="en-US" sz="3600" dirty="0" smtClean="0">
                <a:latin typeface="Wingdings"/>
                <a:ea typeface="Wingdings"/>
                <a:cs typeface="Wingdings"/>
                <a:sym typeface="Wingdings"/>
              </a:rPr>
              <a:t></a:t>
            </a:r>
            <a:r>
              <a:rPr lang="en-US" sz="3600" dirty="0">
                <a:sym typeface="Wingdings"/>
              </a:rPr>
              <a:t> </a:t>
            </a:r>
            <a:r>
              <a:rPr lang="en-US" sz="3600" dirty="0" smtClean="0">
                <a:sym typeface="Wingdings"/>
              </a:rPr>
              <a:t>Stream of </a:t>
            </a:r>
            <a:r>
              <a:rPr lang="en-US" sz="3600" b="1" u="sng" dirty="0" smtClean="0">
                <a:sym typeface="Wingdings"/>
              </a:rPr>
              <a:t>Photons</a:t>
            </a:r>
          </a:p>
          <a:p>
            <a:pPr marL="0" indent="0">
              <a:buNone/>
            </a:pPr>
            <a:r>
              <a:rPr lang="en-US" sz="3600" dirty="0">
                <a:sym typeface="Wingdings"/>
              </a:rPr>
              <a:t>	</a:t>
            </a:r>
            <a:r>
              <a:rPr lang="en-US" sz="3600" dirty="0" smtClean="0">
                <a:sym typeface="Wingdings"/>
              </a:rPr>
              <a:t>				“Particles” of 					Electromagnetic Radiation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7600" y="2133600"/>
            <a:ext cx="4356100" cy="990600"/>
          </a:xfrm>
          <a:prstGeom prst="rect">
            <a:avLst/>
          </a:prstGeom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How do light and energy provide the background for the modern atomic theory</a:t>
            </a:r>
            <a:r>
              <a:rPr lang="en-US" sz="1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614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 How Atoms Emit Energy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4162" y="1930401"/>
            <a:ext cx="8859837" cy="3877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0" dirty="0" smtClean="0">
                <a:latin typeface="ＭＳ ゴシック"/>
                <a:ea typeface="ＭＳ ゴシック"/>
                <a:cs typeface="ＭＳ ゴシック"/>
              </a:rPr>
              <a:t>☐</a:t>
            </a:r>
            <a:r>
              <a:rPr lang="en-US" sz="20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5000" dirty="0" smtClean="0">
                <a:latin typeface="ＭＳ ゴシック"/>
                <a:ea typeface="ＭＳ ゴシック"/>
                <a:cs typeface="ＭＳ ゴシック"/>
              </a:rPr>
              <a:t>☐</a:t>
            </a:r>
            <a:r>
              <a:rPr lang="en-US" sz="20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5000" dirty="0" smtClean="0">
                <a:latin typeface="ＭＳ ゴシック"/>
                <a:ea typeface="ＭＳ ゴシック"/>
                <a:cs typeface="ＭＳ ゴシック"/>
              </a:rPr>
              <a:t>☐</a:t>
            </a:r>
            <a:r>
              <a:rPr lang="en-US" sz="20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5000" dirty="0" smtClean="0">
                <a:latin typeface="ＭＳ ゴシック"/>
                <a:ea typeface="ＭＳ ゴシック"/>
                <a:cs typeface="ＭＳ ゴシック"/>
              </a:rPr>
              <a:t>☐</a:t>
            </a:r>
          </a:p>
          <a:p>
            <a:r>
              <a:rPr lang="en-US" sz="3200" dirty="0" smtClean="0"/>
              <a:t>   </a:t>
            </a:r>
          </a:p>
          <a:p>
            <a:r>
              <a:rPr lang="en-US" sz="3200" dirty="0" smtClean="0"/>
              <a:t>   Ground          Excited           Photons         Ground</a:t>
            </a:r>
          </a:p>
          <a:p>
            <a:r>
              <a:rPr lang="en-US" sz="3200" dirty="0" smtClean="0"/>
              <a:t>     State              State            Released           State 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131765" y="5775231"/>
            <a:ext cx="22219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0090"/>
                </a:solidFill>
              </a:rPr>
              <a:t> e</a:t>
            </a:r>
            <a:r>
              <a:rPr lang="en-US" sz="2000" baseline="30000" dirty="0">
                <a:solidFill>
                  <a:srgbClr val="000090"/>
                </a:solidFill>
              </a:rPr>
              <a:t>–</a:t>
            </a:r>
            <a:r>
              <a:rPr lang="en-US" sz="2000" dirty="0" smtClean="0">
                <a:solidFill>
                  <a:srgbClr val="000090"/>
                </a:solidFill>
              </a:rPr>
              <a:t> are in their </a:t>
            </a:r>
            <a:br>
              <a:rPr lang="en-US" sz="2000" dirty="0" smtClean="0">
                <a:solidFill>
                  <a:srgbClr val="000090"/>
                </a:solidFill>
              </a:rPr>
            </a:br>
            <a:r>
              <a:rPr lang="en-US" sz="2000" dirty="0" smtClean="0">
                <a:solidFill>
                  <a:srgbClr val="000090"/>
                </a:solidFill>
              </a:rPr>
              <a:t>lowest energy level 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2300" y="5755237"/>
            <a:ext cx="22219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0090"/>
                </a:solidFill>
              </a:rPr>
              <a:t> </a:t>
            </a:r>
            <a:r>
              <a:rPr lang="en-US" sz="2000" dirty="0" smtClean="0">
                <a:solidFill>
                  <a:srgbClr val="000090"/>
                </a:solidFill>
              </a:rPr>
              <a:t>e</a:t>
            </a:r>
            <a:r>
              <a:rPr lang="en-US" sz="2000" baseline="30000" dirty="0" smtClean="0">
                <a:solidFill>
                  <a:srgbClr val="000090"/>
                </a:solidFill>
              </a:rPr>
              <a:t>–</a:t>
            </a:r>
            <a:r>
              <a:rPr lang="en-US" sz="2000" dirty="0" smtClean="0">
                <a:solidFill>
                  <a:srgbClr val="000090"/>
                </a:solidFill>
              </a:rPr>
              <a:t> move to higher  energy level 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55070" y="5755949"/>
            <a:ext cx="222197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0090"/>
                </a:solidFill>
              </a:rPr>
              <a:t> </a:t>
            </a:r>
            <a:r>
              <a:rPr lang="en-US" sz="2000" dirty="0" smtClean="0">
                <a:solidFill>
                  <a:srgbClr val="000090"/>
                </a:solidFill>
              </a:rPr>
              <a:t>e</a:t>
            </a:r>
            <a:r>
              <a:rPr lang="en-US" sz="2000" baseline="30000" dirty="0" smtClean="0">
                <a:solidFill>
                  <a:srgbClr val="000090"/>
                </a:solidFill>
              </a:rPr>
              <a:t>–</a:t>
            </a:r>
            <a:r>
              <a:rPr lang="en-US" sz="2000" dirty="0" smtClean="0">
                <a:solidFill>
                  <a:srgbClr val="000090"/>
                </a:solidFill>
              </a:rPr>
              <a:t> lose their energy in the form of light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37877" y="5755237"/>
            <a:ext cx="22219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0090"/>
                </a:solidFill>
              </a:rPr>
              <a:t> </a:t>
            </a:r>
            <a:r>
              <a:rPr lang="en-US" sz="2000" dirty="0" smtClean="0">
                <a:solidFill>
                  <a:srgbClr val="000090"/>
                </a:solidFill>
              </a:rPr>
              <a:t>e</a:t>
            </a:r>
            <a:r>
              <a:rPr lang="en-US" sz="2000" baseline="30000" dirty="0" smtClean="0">
                <a:solidFill>
                  <a:srgbClr val="000090"/>
                </a:solidFill>
              </a:rPr>
              <a:t>–</a:t>
            </a:r>
            <a:r>
              <a:rPr lang="en-US" sz="2000" dirty="0" smtClean="0">
                <a:solidFill>
                  <a:srgbClr val="000090"/>
                </a:solidFill>
              </a:rPr>
              <a:t> return to their </a:t>
            </a:r>
            <a:br>
              <a:rPr lang="en-US" sz="2000" dirty="0" smtClean="0">
                <a:solidFill>
                  <a:srgbClr val="000090"/>
                </a:solidFill>
              </a:rPr>
            </a:br>
            <a:r>
              <a:rPr lang="en-US" sz="2000" dirty="0" smtClean="0">
                <a:solidFill>
                  <a:srgbClr val="000090"/>
                </a:solidFill>
              </a:rPr>
              <a:t>lowest energy level 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8" name="Donut 7"/>
          <p:cNvSpPr/>
          <p:nvPr/>
        </p:nvSpPr>
        <p:spPr>
          <a:xfrm>
            <a:off x="2912533" y="2607733"/>
            <a:ext cx="1151467" cy="1151467"/>
          </a:xfrm>
          <a:prstGeom prst="donut">
            <a:avLst>
              <a:gd name="adj" fmla="val 0"/>
            </a:avLst>
          </a:prstGeom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26765" y="2739538"/>
            <a:ext cx="42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0"/>
                </a:solidFill>
              </a:rPr>
              <a:t> e</a:t>
            </a:r>
            <a:r>
              <a:rPr lang="en-US" b="1" baseline="30000" dirty="0">
                <a:solidFill>
                  <a:srgbClr val="000090"/>
                </a:solidFill>
              </a:rPr>
              <a:t>–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3714321" y="2553278"/>
            <a:ext cx="42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0"/>
                </a:solidFill>
              </a:rPr>
              <a:t> e</a:t>
            </a:r>
            <a:r>
              <a:rPr lang="en-US" b="1" baseline="30000" dirty="0">
                <a:solidFill>
                  <a:srgbClr val="000090"/>
                </a:solidFill>
              </a:rPr>
              <a:t>–</a:t>
            </a:r>
            <a:endParaRPr lang="en-US" b="1" dirty="0"/>
          </a:p>
        </p:txBody>
      </p:sp>
      <p:sp>
        <p:nvSpPr>
          <p:cNvPr id="15" name="Rectangle 14"/>
          <p:cNvSpPr/>
          <p:nvPr/>
        </p:nvSpPr>
        <p:spPr>
          <a:xfrm>
            <a:off x="1038904" y="2976600"/>
            <a:ext cx="6065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smtClean="0">
                <a:solidFill>
                  <a:srgbClr val="000090"/>
                </a:solidFill>
              </a:rPr>
              <a:t>1 p</a:t>
            </a:r>
            <a:r>
              <a:rPr lang="en-US" b="1" baseline="30000" dirty="0" smtClean="0">
                <a:solidFill>
                  <a:srgbClr val="000090"/>
                </a:solidFill>
              </a:rPr>
              <a:t>+</a:t>
            </a:r>
            <a:endParaRPr lang="en-US" b="1" dirty="0"/>
          </a:p>
        </p:txBody>
      </p:sp>
      <p:sp>
        <p:nvSpPr>
          <p:cNvPr id="16" name="Rectangle 15"/>
          <p:cNvSpPr/>
          <p:nvPr/>
        </p:nvSpPr>
        <p:spPr>
          <a:xfrm>
            <a:off x="3189398" y="2993536"/>
            <a:ext cx="6065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smtClean="0">
                <a:solidFill>
                  <a:srgbClr val="000090"/>
                </a:solidFill>
              </a:rPr>
              <a:t>1 p</a:t>
            </a:r>
            <a:r>
              <a:rPr lang="en-US" b="1" baseline="30000" dirty="0" smtClean="0">
                <a:solidFill>
                  <a:srgbClr val="000090"/>
                </a:solidFill>
              </a:rPr>
              <a:t>+</a:t>
            </a:r>
            <a:endParaRPr lang="en-US" b="1" dirty="0"/>
          </a:p>
        </p:txBody>
      </p:sp>
      <p:sp>
        <p:nvSpPr>
          <p:cNvPr id="17" name="Donut 16"/>
          <p:cNvSpPr/>
          <p:nvPr/>
        </p:nvSpPr>
        <p:spPr>
          <a:xfrm>
            <a:off x="5096893" y="2607736"/>
            <a:ext cx="1151467" cy="1151467"/>
          </a:xfrm>
          <a:prstGeom prst="donut">
            <a:avLst>
              <a:gd name="adj" fmla="val 0"/>
            </a:avLst>
          </a:prstGeom>
          <a:ln w="6350" cmpd="sng">
            <a:solidFill>
              <a:srgbClr val="3366FF"/>
            </a:solidFill>
            <a:prstDash val="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Donut 17"/>
          <p:cNvSpPr/>
          <p:nvPr/>
        </p:nvSpPr>
        <p:spPr>
          <a:xfrm>
            <a:off x="5401736" y="2922610"/>
            <a:ext cx="558722" cy="548733"/>
          </a:xfrm>
          <a:prstGeom prst="donut">
            <a:avLst>
              <a:gd name="adj" fmla="val 0"/>
            </a:avLst>
          </a:prstGeom>
          <a:gradFill flip="none" rotWithShape="1">
            <a:gsLst>
              <a:gs pos="0">
                <a:schemeClr val="accent1">
                  <a:tint val="95000"/>
                  <a:shade val="70000"/>
                  <a:satMod val="150000"/>
                </a:schemeClr>
              </a:gs>
              <a:gs pos="100000">
                <a:schemeClr val="accent1">
                  <a:tint val="100000"/>
                  <a:shade val="100000"/>
                  <a:satMod val="150000"/>
                </a:schemeClr>
              </a:gs>
            </a:gsLst>
            <a:lin ang="16200000" scaled="0"/>
            <a:tileRect/>
          </a:gradFill>
          <a:ln w="6350" cmpd="sng">
            <a:solidFill>
              <a:schemeClr val="accent1">
                <a:lumMod val="75000"/>
              </a:schemeClr>
            </a:solidFill>
            <a:prstDash val="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9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763217" y="2722611"/>
            <a:ext cx="42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0"/>
                </a:solidFill>
              </a:rPr>
              <a:t> e</a:t>
            </a:r>
            <a:r>
              <a:rPr lang="en-US" b="1" baseline="30000" dirty="0">
                <a:solidFill>
                  <a:srgbClr val="000090"/>
                </a:solidFill>
              </a:rPr>
              <a:t>–</a:t>
            </a:r>
            <a:endParaRPr lang="en-US" b="1" dirty="0"/>
          </a:p>
        </p:txBody>
      </p:sp>
      <p:sp>
        <p:nvSpPr>
          <p:cNvPr id="20" name="Rectangle 19"/>
          <p:cNvSpPr/>
          <p:nvPr/>
        </p:nvSpPr>
        <p:spPr>
          <a:xfrm>
            <a:off x="5373758" y="2993539"/>
            <a:ext cx="6065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smtClean="0">
                <a:solidFill>
                  <a:srgbClr val="000090"/>
                </a:solidFill>
              </a:rPr>
              <a:t>1 p</a:t>
            </a:r>
            <a:r>
              <a:rPr lang="en-US" b="1" baseline="30000" dirty="0" smtClean="0">
                <a:solidFill>
                  <a:srgbClr val="000090"/>
                </a:solidFill>
              </a:rPr>
              <a:t>+</a:t>
            </a:r>
            <a:endParaRPr lang="en-US" b="1" dirty="0"/>
          </a:p>
        </p:txBody>
      </p:sp>
      <p:sp>
        <p:nvSpPr>
          <p:cNvPr id="23" name="Rectangle 22"/>
          <p:cNvSpPr/>
          <p:nvPr/>
        </p:nvSpPr>
        <p:spPr>
          <a:xfrm>
            <a:off x="7846088" y="2756474"/>
            <a:ext cx="42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0"/>
                </a:solidFill>
              </a:rPr>
              <a:t> e</a:t>
            </a:r>
            <a:r>
              <a:rPr lang="en-US" b="1" baseline="30000" dirty="0">
                <a:solidFill>
                  <a:srgbClr val="000090"/>
                </a:solidFill>
              </a:rPr>
              <a:t>–</a:t>
            </a:r>
            <a:endParaRPr lang="en-US" b="1" dirty="0"/>
          </a:p>
        </p:txBody>
      </p:sp>
      <p:sp>
        <p:nvSpPr>
          <p:cNvPr id="24" name="Rectangle 23"/>
          <p:cNvSpPr/>
          <p:nvPr/>
        </p:nvSpPr>
        <p:spPr>
          <a:xfrm>
            <a:off x="7558227" y="2993536"/>
            <a:ext cx="6065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smtClean="0">
                <a:solidFill>
                  <a:srgbClr val="000090"/>
                </a:solidFill>
              </a:rPr>
              <a:t>1 p</a:t>
            </a:r>
            <a:r>
              <a:rPr lang="en-US" b="1" baseline="30000" dirty="0" smtClean="0">
                <a:solidFill>
                  <a:srgbClr val="000090"/>
                </a:solidFill>
              </a:rPr>
              <a:t>+</a:t>
            </a:r>
            <a:endParaRPr lang="en-US" b="1" dirty="0"/>
          </a:p>
        </p:txBody>
      </p:sp>
      <p:sp>
        <p:nvSpPr>
          <p:cNvPr id="25" name="Donut 24"/>
          <p:cNvSpPr/>
          <p:nvPr/>
        </p:nvSpPr>
        <p:spPr>
          <a:xfrm>
            <a:off x="7270354" y="2607736"/>
            <a:ext cx="1151467" cy="1151467"/>
          </a:xfrm>
          <a:prstGeom prst="donut">
            <a:avLst>
              <a:gd name="adj" fmla="val 0"/>
            </a:avLst>
          </a:prstGeom>
          <a:ln w="6350" cmpd="sng">
            <a:solidFill>
              <a:srgbClr val="3366FF"/>
            </a:solidFill>
            <a:prstDash val="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Donut 26"/>
          <p:cNvSpPr/>
          <p:nvPr/>
        </p:nvSpPr>
        <p:spPr>
          <a:xfrm>
            <a:off x="7566727" y="2922610"/>
            <a:ext cx="558722" cy="548733"/>
          </a:xfrm>
          <a:prstGeom prst="donut">
            <a:avLst>
              <a:gd name="adj" fmla="val 0"/>
            </a:avLst>
          </a:prstGeom>
          <a:gradFill flip="none" rotWithShape="1">
            <a:gsLst>
              <a:gs pos="0">
                <a:schemeClr val="accent1">
                  <a:tint val="95000"/>
                  <a:shade val="70000"/>
                  <a:satMod val="150000"/>
                </a:schemeClr>
              </a:gs>
              <a:gs pos="100000">
                <a:schemeClr val="accent1">
                  <a:tint val="100000"/>
                  <a:shade val="100000"/>
                  <a:satMod val="150000"/>
                </a:schemeClr>
              </a:gs>
            </a:gsLst>
            <a:lin ang="16200000" scaled="0"/>
            <a:tileRect/>
          </a:gradFill>
          <a:ln w="9525" cmpd="sng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90"/>
              </a:solidFill>
            </a:endParaRPr>
          </a:p>
        </p:txBody>
      </p:sp>
      <p:sp>
        <p:nvSpPr>
          <p:cNvPr id="28" name="Donut 27"/>
          <p:cNvSpPr/>
          <p:nvPr/>
        </p:nvSpPr>
        <p:spPr>
          <a:xfrm>
            <a:off x="3219487" y="2922604"/>
            <a:ext cx="558722" cy="548733"/>
          </a:xfrm>
          <a:prstGeom prst="donut">
            <a:avLst>
              <a:gd name="adj" fmla="val 0"/>
            </a:avLst>
          </a:prstGeom>
          <a:gradFill flip="none" rotWithShape="1">
            <a:gsLst>
              <a:gs pos="0">
                <a:schemeClr val="accent1">
                  <a:tint val="95000"/>
                  <a:shade val="70000"/>
                  <a:satMod val="150000"/>
                </a:schemeClr>
              </a:gs>
              <a:gs pos="100000">
                <a:schemeClr val="accent1">
                  <a:tint val="100000"/>
                  <a:shade val="100000"/>
                  <a:satMod val="150000"/>
                </a:schemeClr>
              </a:gs>
            </a:gsLst>
            <a:lin ang="16200000" scaled="0"/>
            <a:tileRect/>
          </a:gradFill>
          <a:ln w="6350" cmpd="sng">
            <a:solidFill>
              <a:schemeClr val="accent1">
                <a:lumMod val="75000"/>
              </a:schemeClr>
            </a:solidFill>
            <a:prstDash val="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90"/>
              </a:solidFill>
            </a:endParaRPr>
          </a:p>
        </p:txBody>
      </p:sp>
      <p:sp>
        <p:nvSpPr>
          <p:cNvPr id="29" name="Donut 28"/>
          <p:cNvSpPr/>
          <p:nvPr/>
        </p:nvSpPr>
        <p:spPr>
          <a:xfrm>
            <a:off x="1047404" y="2905677"/>
            <a:ext cx="558722" cy="548733"/>
          </a:xfrm>
          <a:prstGeom prst="donut">
            <a:avLst>
              <a:gd name="adj" fmla="val 0"/>
            </a:avLst>
          </a:prstGeom>
          <a:gradFill flip="none" rotWithShape="1">
            <a:gsLst>
              <a:gs pos="0">
                <a:schemeClr val="accent1">
                  <a:tint val="95000"/>
                  <a:shade val="70000"/>
                  <a:satMod val="150000"/>
                </a:schemeClr>
              </a:gs>
              <a:gs pos="100000">
                <a:schemeClr val="accent1">
                  <a:tint val="100000"/>
                  <a:shade val="100000"/>
                  <a:satMod val="150000"/>
                </a:schemeClr>
              </a:gs>
            </a:gsLst>
            <a:lin ang="16200000" scaled="0"/>
            <a:tileRect/>
          </a:gradFill>
          <a:ln w="9525" cmpd="sng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9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894898" y="2639490"/>
            <a:ext cx="105149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0090"/>
                </a:solidFill>
              </a:rPr>
              <a:t> </a:t>
            </a:r>
            <a:r>
              <a:rPr lang="en-US" sz="2000" dirty="0" smtClean="0">
                <a:solidFill>
                  <a:srgbClr val="000090"/>
                </a:solidFill>
              </a:rPr>
              <a:t>e</a:t>
            </a:r>
            <a:r>
              <a:rPr lang="en-US" sz="2000" baseline="30000" dirty="0" smtClean="0">
                <a:solidFill>
                  <a:srgbClr val="000090"/>
                </a:solidFill>
              </a:rPr>
              <a:t>–</a:t>
            </a:r>
            <a:r>
              <a:rPr lang="en-US" sz="2000" dirty="0" smtClean="0">
                <a:solidFill>
                  <a:srgbClr val="000090"/>
                </a:solidFill>
              </a:rPr>
              <a:t> </a:t>
            </a:r>
            <a:br>
              <a:rPr lang="en-US" sz="2000" dirty="0" smtClean="0">
                <a:solidFill>
                  <a:srgbClr val="000090"/>
                </a:solidFill>
              </a:rPr>
            </a:br>
            <a:r>
              <a:rPr lang="en-US" sz="2000" dirty="0" smtClean="0">
                <a:solidFill>
                  <a:srgbClr val="000090"/>
                </a:solidFill>
              </a:rPr>
              <a:t>gain</a:t>
            </a:r>
            <a:br>
              <a:rPr lang="en-US" sz="2000" dirty="0" smtClean="0">
                <a:solidFill>
                  <a:srgbClr val="000090"/>
                </a:solidFill>
              </a:rPr>
            </a:br>
            <a:r>
              <a:rPr lang="en-US" sz="2000" dirty="0" smtClean="0">
                <a:solidFill>
                  <a:srgbClr val="000090"/>
                </a:solidFill>
              </a:rPr>
              <a:t>energy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31" name="Freeform 30"/>
          <p:cNvSpPr/>
          <p:nvPr/>
        </p:nvSpPr>
        <p:spPr>
          <a:xfrm rot="16200000">
            <a:off x="5986978" y="2141034"/>
            <a:ext cx="775271" cy="760398"/>
          </a:xfrm>
          <a:custGeom>
            <a:avLst/>
            <a:gdLst>
              <a:gd name="connsiteX0" fmla="*/ 241648 w 2159411"/>
              <a:gd name="connsiteY0" fmla="*/ 646068 h 2576468"/>
              <a:gd name="connsiteX1" fmla="*/ 1003648 w 2159411"/>
              <a:gd name="connsiteY1" fmla="*/ 36468 h 2576468"/>
              <a:gd name="connsiteX2" fmla="*/ 4581 w 2159411"/>
              <a:gd name="connsiteY2" fmla="*/ 1594334 h 2576468"/>
              <a:gd name="connsiteX3" fmla="*/ 1494714 w 2159411"/>
              <a:gd name="connsiteY3" fmla="*/ 442868 h 2576468"/>
              <a:gd name="connsiteX4" fmla="*/ 377114 w 2159411"/>
              <a:gd name="connsiteY4" fmla="*/ 2153134 h 2576468"/>
              <a:gd name="connsiteX5" fmla="*/ 1850314 w 2159411"/>
              <a:gd name="connsiteY5" fmla="*/ 917001 h 2576468"/>
              <a:gd name="connsiteX6" fmla="*/ 902048 w 2159411"/>
              <a:gd name="connsiteY6" fmla="*/ 2457934 h 2576468"/>
              <a:gd name="connsiteX7" fmla="*/ 2138181 w 2159411"/>
              <a:gd name="connsiteY7" fmla="*/ 1458868 h 2576468"/>
              <a:gd name="connsiteX8" fmla="*/ 1697914 w 2159411"/>
              <a:gd name="connsiteY8" fmla="*/ 2322468 h 2576468"/>
              <a:gd name="connsiteX9" fmla="*/ 1884181 w 2159411"/>
              <a:gd name="connsiteY9" fmla="*/ 2576468 h 2576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59411" h="2576468">
                <a:moveTo>
                  <a:pt x="241648" y="646068"/>
                </a:moveTo>
                <a:cubicBezTo>
                  <a:pt x="642403" y="262246"/>
                  <a:pt x="1043159" y="-121576"/>
                  <a:pt x="1003648" y="36468"/>
                </a:cubicBezTo>
                <a:cubicBezTo>
                  <a:pt x="964137" y="194512"/>
                  <a:pt x="-77263" y="1526601"/>
                  <a:pt x="4581" y="1594334"/>
                </a:cubicBezTo>
                <a:cubicBezTo>
                  <a:pt x="86425" y="1662067"/>
                  <a:pt x="1432625" y="349735"/>
                  <a:pt x="1494714" y="442868"/>
                </a:cubicBezTo>
                <a:cubicBezTo>
                  <a:pt x="1556803" y="536001"/>
                  <a:pt x="317847" y="2074112"/>
                  <a:pt x="377114" y="2153134"/>
                </a:cubicBezTo>
                <a:cubicBezTo>
                  <a:pt x="436381" y="2232156"/>
                  <a:pt x="1762825" y="866201"/>
                  <a:pt x="1850314" y="917001"/>
                </a:cubicBezTo>
                <a:cubicBezTo>
                  <a:pt x="1937803" y="967801"/>
                  <a:pt x="854070" y="2367623"/>
                  <a:pt x="902048" y="2457934"/>
                </a:cubicBezTo>
                <a:cubicBezTo>
                  <a:pt x="950026" y="2548245"/>
                  <a:pt x="2005537" y="1481446"/>
                  <a:pt x="2138181" y="1458868"/>
                </a:cubicBezTo>
                <a:cubicBezTo>
                  <a:pt x="2270825" y="1436290"/>
                  <a:pt x="1740247" y="2136201"/>
                  <a:pt x="1697914" y="2322468"/>
                </a:cubicBezTo>
                <a:cubicBezTo>
                  <a:pt x="1655581" y="2508735"/>
                  <a:pt x="1884181" y="2576468"/>
                  <a:pt x="1884181" y="2576468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How do light and energy provide the background for the modern atomic theory</a:t>
            </a:r>
            <a:r>
              <a:rPr lang="en-US" sz="1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116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 animBg="1"/>
      <p:bldP spid="14" grpId="0"/>
      <p:bldP spid="16" grpId="0"/>
      <p:bldP spid="17" grpId="0" animBg="1"/>
      <p:bldP spid="18" grpId="0" animBg="1"/>
      <p:bldP spid="19" grpId="0"/>
      <p:bldP spid="20" grpId="0"/>
      <p:bldP spid="23" grpId="0"/>
      <p:bldP spid="24" grpId="0"/>
      <p:bldP spid="25" grpId="0" animBg="1"/>
      <p:bldP spid="27" grpId="0" animBg="1"/>
      <p:bldP spid="28" grpId="0" animBg="1"/>
      <p:bldP spid="30" grpId="0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 How Atoms Emit Energy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8574087" cy="39925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THOUGHT QUESTION: If hydrogen and helium only have electrons in the first energy level, do they absorb and release the same amount of energy?  Justify your answer.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2404969" y="5519769"/>
            <a:ext cx="42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0"/>
                </a:solidFill>
              </a:rPr>
              <a:t> e</a:t>
            </a:r>
            <a:r>
              <a:rPr lang="en-US" b="1" baseline="30000" dirty="0">
                <a:solidFill>
                  <a:srgbClr val="000090"/>
                </a:solidFill>
              </a:rPr>
              <a:t>–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2117108" y="5756831"/>
            <a:ext cx="554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smtClean="0">
                <a:solidFill>
                  <a:srgbClr val="000090"/>
                </a:solidFill>
              </a:rPr>
              <a:t>1p</a:t>
            </a:r>
            <a:r>
              <a:rPr lang="en-US" b="1" baseline="30000" dirty="0" smtClean="0">
                <a:solidFill>
                  <a:srgbClr val="000090"/>
                </a:solidFill>
              </a:rPr>
              <a:t>+</a:t>
            </a:r>
            <a:endParaRPr lang="en-US" b="1" dirty="0"/>
          </a:p>
        </p:txBody>
      </p:sp>
      <p:sp>
        <p:nvSpPr>
          <p:cNvPr id="7" name="Donut 6"/>
          <p:cNvSpPr/>
          <p:nvPr/>
        </p:nvSpPr>
        <p:spPr>
          <a:xfrm>
            <a:off x="2125608" y="5685908"/>
            <a:ext cx="558722" cy="548733"/>
          </a:xfrm>
          <a:prstGeom prst="donut">
            <a:avLst>
              <a:gd name="adj" fmla="val 0"/>
            </a:avLst>
          </a:prstGeom>
          <a:gradFill flip="none" rotWithShape="1">
            <a:gsLst>
              <a:gs pos="0">
                <a:schemeClr val="accent1">
                  <a:tint val="95000"/>
                  <a:shade val="70000"/>
                  <a:satMod val="150000"/>
                </a:schemeClr>
              </a:gs>
              <a:gs pos="100000">
                <a:schemeClr val="accent1">
                  <a:tint val="100000"/>
                  <a:shade val="100000"/>
                  <a:satMod val="150000"/>
                </a:schemeClr>
              </a:gs>
            </a:gsLst>
            <a:lin ang="16200000" scaled="0"/>
            <a:tileRect/>
          </a:gradFill>
          <a:ln w="9525" cmpd="sng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9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39895" y="5519772"/>
            <a:ext cx="42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0"/>
                </a:solidFill>
              </a:rPr>
              <a:t> e</a:t>
            </a:r>
            <a:r>
              <a:rPr lang="en-US" b="1" baseline="30000" dirty="0">
                <a:solidFill>
                  <a:srgbClr val="000090"/>
                </a:solidFill>
              </a:rPr>
              <a:t>–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452034" y="5756834"/>
            <a:ext cx="554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smtClean="0">
                <a:solidFill>
                  <a:srgbClr val="000090"/>
                </a:solidFill>
              </a:rPr>
              <a:t>2p</a:t>
            </a:r>
            <a:r>
              <a:rPr lang="en-US" b="1" baseline="30000" dirty="0" smtClean="0">
                <a:solidFill>
                  <a:srgbClr val="000090"/>
                </a:solidFill>
              </a:rPr>
              <a:t>+</a:t>
            </a:r>
            <a:endParaRPr lang="en-US" b="1" dirty="0"/>
          </a:p>
        </p:txBody>
      </p:sp>
      <p:sp>
        <p:nvSpPr>
          <p:cNvPr id="10" name="Donut 9"/>
          <p:cNvSpPr/>
          <p:nvPr/>
        </p:nvSpPr>
        <p:spPr>
          <a:xfrm>
            <a:off x="6460534" y="5685911"/>
            <a:ext cx="558722" cy="548733"/>
          </a:xfrm>
          <a:prstGeom prst="donut">
            <a:avLst>
              <a:gd name="adj" fmla="val 0"/>
            </a:avLst>
          </a:prstGeom>
          <a:gradFill flip="none" rotWithShape="1">
            <a:gsLst>
              <a:gs pos="0">
                <a:schemeClr val="accent1">
                  <a:tint val="95000"/>
                  <a:shade val="70000"/>
                  <a:satMod val="150000"/>
                </a:schemeClr>
              </a:gs>
              <a:gs pos="100000">
                <a:schemeClr val="accent1">
                  <a:tint val="100000"/>
                  <a:shade val="100000"/>
                  <a:satMod val="150000"/>
                </a:schemeClr>
              </a:gs>
            </a:gsLst>
            <a:lin ang="16200000" scaled="0"/>
            <a:tileRect/>
          </a:gradFill>
          <a:ln w="9525" cmpd="sng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9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39898" y="5960033"/>
            <a:ext cx="428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90"/>
                </a:solidFill>
              </a:rPr>
              <a:t> e</a:t>
            </a:r>
            <a:r>
              <a:rPr lang="en-US" b="1" baseline="30000" dirty="0">
                <a:solidFill>
                  <a:srgbClr val="000090"/>
                </a:solidFill>
              </a:rPr>
              <a:t>–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1289552" y="5119659"/>
            <a:ext cx="22219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0090"/>
                </a:solidFill>
              </a:rPr>
              <a:t> </a:t>
            </a:r>
            <a:r>
              <a:rPr lang="en-US" sz="2000" dirty="0" smtClean="0">
                <a:solidFill>
                  <a:srgbClr val="000090"/>
                </a:solidFill>
              </a:rPr>
              <a:t>Hydrogen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628909" y="5119662"/>
            <a:ext cx="22219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0090"/>
                </a:solidFill>
              </a:rPr>
              <a:t> </a:t>
            </a:r>
            <a:r>
              <a:rPr lang="en-US" sz="2000" dirty="0" smtClean="0">
                <a:solidFill>
                  <a:srgbClr val="000090"/>
                </a:solidFill>
              </a:rPr>
              <a:t>Helium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How do light and energy provide the background for the modern atomic theory</a:t>
            </a:r>
            <a:r>
              <a:rPr lang="en-US" sz="1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911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 How Atoms Emit Energy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8574087" cy="39925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Different colors represent </a:t>
            </a:r>
            <a:r>
              <a:rPr lang="en-US" sz="3600" u="sng" dirty="0" smtClean="0"/>
              <a:t>different wavelengths</a:t>
            </a:r>
            <a:r>
              <a:rPr lang="en-US" sz="3600" dirty="0" smtClean="0"/>
              <a:t> which correspond to </a:t>
            </a:r>
            <a:r>
              <a:rPr lang="en-US" sz="3600" u="sng" dirty="0" smtClean="0"/>
              <a:t>different amounts of energy</a:t>
            </a:r>
            <a:r>
              <a:rPr lang="en-US" sz="3600" dirty="0" smtClean="0"/>
              <a:t>.</a:t>
            </a:r>
          </a:p>
          <a:p>
            <a:pPr marL="0" indent="0">
              <a:buNone/>
            </a:pP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866" y="3920066"/>
            <a:ext cx="3445933" cy="2557807"/>
          </a:xfrm>
          <a:prstGeom prst="rect">
            <a:avLst/>
          </a:prstGeom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How do light and energy provide the background for the modern atomic theory</a:t>
            </a:r>
            <a:r>
              <a:rPr lang="en-US" sz="1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207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 Quantized Energy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8574087" cy="3992563"/>
          </a:xfrm>
        </p:spPr>
        <p:txBody>
          <a:bodyPr/>
          <a:lstStyle/>
          <a:p>
            <a:r>
              <a:rPr lang="en-US" dirty="0" smtClean="0"/>
              <a:t>Excited hydrogen atoms can emit photons only of certain energies (different wavelengths).  They never emit photons with different energies (not 600 nm, 420 nm, etc.)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656 nm = 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RED</a:t>
            </a:r>
            <a:r>
              <a:rPr lang="en-US" dirty="0" smtClean="0"/>
              <a:t>			434 nm = </a:t>
            </a:r>
            <a:r>
              <a:rPr lang="en-US" b="1" dirty="0" smtClean="0">
                <a:solidFill>
                  <a:srgbClr val="0000FF"/>
                </a:solidFill>
              </a:rPr>
              <a:t>BLUE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486 nm = </a:t>
            </a:r>
            <a:r>
              <a:rPr lang="en-US" b="1" dirty="0" smtClean="0">
                <a:solidFill>
                  <a:schemeClr val="accent5"/>
                </a:solidFill>
              </a:rPr>
              <a:t>GREEN</a:t>
            </a:r>
            <a:r>
              <a:rPr lang="en-US" dirty="0" smtClean="0"/>
              <a:t>		410 nm = </a:t>
            </a:r>
            <a:r>
              <a:rPr lang="en-US" b="1" dirty="0" smtClean="0">
                <a:solidFill>
                  <a:srgbClr val="660066"/>
                </a:solidFill>
              </a:rPr>
              <a:t>PURPLE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How do light and energy provide the background for the modern atomic theory</a:t>
            </a:r>
            <a:r>
              <a:rPr lang="en-US" sz="1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988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 Quantized Energy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067" y="2133600"/>
            <a:ext cx="8367183" cy="39925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energy levels are </a:t>
            </a:r>
            <a:r>
              <a:rPr lang="en-US" sz="3600" u="sng" dirty="0" smtClean="0"/>
              <a:t>quantized</a:t>
            </a:r>
            <a:r>
              <a:rPr lang="en-US" sz="3600" dirty="0" smtClean="0"/>
              <a:t>, meaning </a:t>
            </a:r>
            <a:r>
              <a:rPr lang="en-US" sz="3600" u="sng" dirty="0" smtClean="0"/>
              <a:t>only certain values are allowed</a:t>
            </a:r>
            <a:r>
              <a:rPr lang="en-US" sz="3600" dirty="0" smtClean="0"/>
              <a:t>.</a:t>
            </a:r>
          </a:p>
          <a:p>
            <a:r>
              <a:rPr lang="en-US" sz="1800" dirty="0" smtClean="0"/>
              <a:t>Excited States:	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	</a:t>
            </a:r>
            <a:r>
              <a:rPr lang="en-US" sz="1800" dirty="0" smtClean="0">
                <a:solidFill>
                  <a:srgbClr val="660066"/>
                </a:solidFill>
              </a:rPr>
              <a:t>__________________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	</a:t>
            </a:r>
            <a:r>
              <a:rPr lang="en-US" sz="1800" dirty="0" smtClean="0">
                <a:solidFill>
                  <a:srgbClr val="0000FF"/>
                </a:solidFill>
              </a:rPr>
              <a:t>__________________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	</a:t>
            </a:r>
            <a:r>
              <a:rPr lang="en-US" sz="1800" dirty="0" smtClean="0">
                <a:solidFill>
                  <a:srgbClr val="008000"/>
                </a:solidFill>
              </a:rPr>
              <a:t>__________________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	</a:t>
            </a:r>
            <a:r>
              <a:rPr lang="en-US" sz="1800" dirty="0" smtClean="0">
                <a:solidFill>
                  <a:srgbClr val="FF0000"/>
                </a:solidFill>
              </a:rPr>
              <a:t>__________________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How do light and energy provide the background for the modern atomic theory</a:t>
            </a:r>
            <a:r>
              <a:rPr lang="en-US" sz="18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?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458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4512</TotalTime>
  <Words>1181</Words>
  <Application>Microsoft Macintosh PowerPoint</Application>
  <PresentationFormat>On-screen Show (4:3)</PresentationFormat>
  <Paragraphs>198</Paragraphs>
  <Slides>26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Spectrum</vt:lpstr>
      <vt:lpstr>Equation</vt:lpstr>
      <vt:lpstr>MODERN ATOMIC THEORY</vt:lpstr>
      <vt:lpstr>A. Electromagnetic Radiation</vt:lpstr>
      <vt:lpstr>A. Electromagnetic Radiation</vt:lpstr>
      <vt:lpstr>B. Dual Wave-Particle Nature</vt:lpstr>
      <vt:lpstr>C. How Atoms Emit Energy</vt:lpstr>
      <vt:lpstr>C. How Atoms Emit Energy</vt:lpstr>
      <vt:lpstr>C. How Atoms Emit Energy</vt:lpstr>
      <vt:lpstr>D. Quantized Energy Levels</vt:lpstr>
      <vt:lpstr>D. Quantized Energy Levels</vt:lpstr>
      <vt:lpstr>E. Bohr Model</vt:lpstr>
      <vt:lpstr>E. Bohr Model</vt:lpstr>
      <vt:lpstr>F. Developing the QM Model</vt:lpstr>
      <vt:lpstr>F. Developing the QM Model</vt:lpstr>
      <vt:lpstr>F. Developing the QM Model</vt:lpstr>
      <vt:lpstr>MODERN ATOMIC THEORY</vt:lpstr>
      <vt:lpstr>2. Electron Orbitals</vt:lpstr>
      <vt:lpstr>2. Electron Orbitals</vt:lpstr>
      <vt:lpstr>The 4 Quantum Numbers</vt:lpstr>
      <vt:lpstr>The 4 Quantum Numbers</vt:lpstr>
      <vt:lpstr>The 4 Quantum Numbers</vt:lpstr>
      <vt:lpstr>The 4 Quantum Numbers</vt:lpstr>
      <vt:lpstr>The 4 Quantum Numbers</vt:lpstr>
      <vt:lpstr>Principles/Rules</vt:lpstr>
      <vt:lpstr>Principles/Rules</vt:lpstr>
      <vt:lpstr>Principles/Rules</vt:lpstr>
      <vt:lpstr>Chart – Orbitals</vt:lpstr>
    </vt:vector>
  </TitlesOfParts>
  <Company>West Shore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ATOMIC THEORY</dc:title>
  <dc:creator>WSSD Teacher</dc:creator>
  <cp:lastModifiedBy>Stephen Roe</cp:lastModifiedBy>
  <cp:revision>67</cp:revision>
  <cp:lastPrinted>2019-02-25T23:21:59Z</cp:lastPrinted>
  <dcterms:created xsi:type="dcterms:W3CDTF">2014-01-29T21:48:48Z</dcterms:created>
  <dcterms:modified xsi:type="dcterms:W3CDTF">2019-02-25T23:22:00Z</dcterms:modified>
</cp:coreProperties>
</file>